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</p:sldIdLst>
  <p:sldSz cy="5143500" cx="9144000"/>
  <p:notesSz cx="6858000" cy="9144000"/>
  <p:embeddedFontLst>
    <p:embeddedFont>
      <p:font typeface="Dosis"/>
      <p:regular r:id="rId92"/>
      <p:bold r:id="rId93"/>
    </p:embeddedFont>
    <p:embeddedFont>
      <p:font typeface="Oswald Medium"/>
      <p:regular r:id="rId94"/>
      <p:bold r:id="rId95"/>
    </p:embeddedFont>
    <p:embeddedFont>
      <p:font typeface="Roboto"/>
      <p:regular r:id="rId96"/>
      <p:bold r:id="rId97"/>
      <p:italic r:id="rId98"/>
      <p:boldItalic r:id="rId99"/>
    </p:embeddedFont>
    <p:embeddedFont>
      <p:font typeface="Titillium Web"/>
      <p:regular r:id="rId100"/>
      <p:bold r:id="rId101"/>
      <p:italic r:id="rId102"/>
      <p:boldItalic r:id="rId103"/>
    </p:embeddedFont>
    <p:embeddedFont>
      <p:font typeface="Roboto Condensed"/>
      <p:regular r:id="rId104"/>
      <p:bold r:id="rId105"/>
      <p:italic r:id="rId106"/>
      <p:boldItalic r:id="rId107"/>
    </p:embeddedFont>
    <p:embeddedFont>
      <p:font typeface="Oswald"/>
      <p:regular r:id="rId108"/>
      <p:bold r:id="rId109"/>
    </p:embeddedFont>
    <p:embeddedFont>
      <p:font typeface="Titillium Web Light"/>
      <p:regular r:id="rId110"/>
      <p:bold r:id="rId111"/>
      <p:italic r:id="rId112"/>
      <p:boldItalic r:id="rId1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A71738B-230A-4DC0-B563-E85B5FE8AA6B}">
  <a:tblStyle styleId="{4A71738B-230A-4DC0-B563-E85B5FE8AA6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530FDF5-0869-46E6-B273-42AAC725280D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3F9FA"/>
          </a:solidFill>
        </a:fill>
      </a:tcStyle>
    </a:wholeTbl>
    <a:band1H>
      <a:tcTxStyle/>
      <a:tcStyle>
        <a:fill>
          <a:solidFill>
            <a:srgbClr val="E7F3F4"/>
          </a:solidFill>
        </a:fill>
      </a:tcStyle>
    </a:band1H>
    <a:band2H>
      <a:tcTxStyle/>
    </a:band2H>
    <a:band1V>
      <a:tcTxStyle/>
      <a:tcStyle>
        <a:fill>
          <a:solidFill>
            <a:srgbClr val="E7F3F4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3A81BA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3A81BA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3A81BA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3A81BA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RobotoCondensed-boldItalic.fntdata"/><Relationship Id="rId106" Type="http://schemas.openxmlformats.org/officeDocument/2006/relationships/font" Target="fonts/RobotoCondensed-italic.fntdata"/><Relationship Id="rId105" Type="http://schemas.openxmlformats.org/officeDocument/2006/relationships/font" Target="fonts/RobotoCondensed-bold.fntdata"/><Relationship Id="rId104" Type="http://schemas.openxmlformats.org/officeDocument/2006/relationships/font" Target="fonts/RobotoCondensed-regular.fntdata"/><Relationship Id="rId109" Type="http://schemas.openxmlformats.org/officeDocument/2006/relationships/font" Target="fonts/Oswald-bold.fntdata"/><Relationship Id="rId108" Type="http://schemas.openxmlformats.org/officeDocument/2006/relationships/font" Target="fonts/Oswald-regular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TitilliumWeb-boldItalic.fntdata"/><Relationship Id="rId102" Type="http://schemas.openxmlformats.org/officeDocument/2006/relationships/font" Target="fonts/TitilliumWeb-italic.fntdata"/><Relationship Id="rId101" Type="http://schemas.openxmlformats.org/officeDocument/2006/relationships/font" Target="fonts/TitilliumWeb-bold.fntdata"/><Relationship Id="rId100" Type="http://schemas.openxmlformats.org/officeDocument/2006/relationships/font" Target="fonts/TitilliumWeb-regular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OswaldMedium-bold.fntdata"/><Relationship Id="rId94" Type="http://schemas.openxmlformats.org/officeDocument/2006/relationships/font" Target="fonts/OswaldMedium-regular.fntdata"/><Relationship Id="rId97" Type="http://schemas.openxmlformats.org/officeDocument/2006/relationships/font" Target="fonts/Roboto-bold.fntdata"/><Relationship Id="rId96" Type="http://schemas.openxmlformats.org/officeDocument/2006/relationships/font" Target="fonts/Roboto-regular.fntdata"/><Relationship Id="rId11" Type="http://schemas.openxmlformats.org/officeDocument/2006/relationships/slide" Target="slides/slide6.xml"/><Relationship Id="rId99" Type="http://schemas.openxmlformats.org/officeDocument/2006/relationships/font" Target="fonts/Roboto-boldItalic.fntdata"/><Relationship Id="rId10" Type="http://schemas.openxmlformats.org/officeDocument/2006/relationships/slide" Target="slides/slide5.xml"/><Relationship Id="rId98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font" Target="fonts/Dosis-bold.fntdata"/><Relationship Id="rId92" Type="http://schemas.openxmlformats.org/officeDocument/2006/relationships/font" Target="fonts/Dosis-regular.fntdata"/><Relationship Id="rId15" Type="http://schemas.openxmlformats.org/officeDocument/2006/relationships/slide" Target="slides/slide10.xml"/><Relationship Id="rId110" Type="http://schemas.openxmlformats.org/officeDocument/2006/relationships/font" Target="fonts/TitilliumWebLight-regular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13" Type="http://schemas.openxmlformats.org/officeDocument/2006/relationships/font" Target="fonts/TitilliumWebLight-boldItalic.fntdata"/><Relationship Id="rId112" Type="http://schemas.openxmlformats.org/officeDocument/2006/relationships/font" Target="fonts/TitilliumWebLight-italic.fntdata"/><Relationship Id="rId111" Type="http://schemas.openxmlformats.org/officeDocument/2006/relationships/font" Target="fonts/TitilliumWebLight-bold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a5533d224_0_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a5533d22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27c28ba7e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27c28ba7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a5533d224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a5533d22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27c28ba7e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f27c28ba7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27c28ba7e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27c28ba7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a5533d224_0_2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a5533d22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a5533d224_0_1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a5533d22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a5533d224_0_2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a5533d22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83d910564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83d91056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27c28ba7e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f27c28ba7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27c28ba7e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27c28ba7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27c28ba7e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f27c28ba7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27c28ba7e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27c28ba7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27c28ba7e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f27c28ba7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27c28ba7e_0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27c28ba7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27c28ba7e_0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27c28ba7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27c28ba7e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f27c28ba7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27c28ba7e_0_1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27c28ba7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83d910564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83d910564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3d9105649_0_1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3d910564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3d9105649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183d9105649_0_6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83d9105649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183d9105649_0_7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83d9105649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83d9105649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83d9105649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83d9105649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83d9105649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83d9105649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83d9105649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83d9105649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83d9105649_0_8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83d9105649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83d9105649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183d9105649_0_8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83d9105649_0_12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83d9105649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83d910564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83d910564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83d9105649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183d9105649_0_8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83d9105649_0_9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83d9105649_0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83d9105649_0_10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83d9105649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83d9105649_0_10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83d9105649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83d9105649_0_10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83d9105649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83d9105649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183d9105649_0_8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83d9105649_0_10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83d9105649_0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83d9105649_0_10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83d9105649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83d9105649_0_1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83d9105649_0_1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83d9105649_0_1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83d9105649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83d9105649_0_1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83d910564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83d9105649_0_1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83d9105649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83d9105649_0_10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83d9105649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83d9105649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183d9105649_0_9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83d9105649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183d9105649_0_9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83d9105649_0_10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83d9105649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83d9105649_0_11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83d9105649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83d9105649_0_11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83d9105649_0_1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83d9105649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183d9105649_0_1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83d9105649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83d9105649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83d9105649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83d9105649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83d910564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83d910564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83d9105649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83d9105649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83d9105649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83d9105649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83d9105649_0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183d9105649_0_1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83d9105649_0_1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83d9105649_0_1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83d9105649_0_13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83d9105649_0_1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83d9105649_0_15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83d9105649_0_1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83d9105649_0_17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83d9105649_0_1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83d9105649_0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83d9105649_0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83d9105649_0_1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183d9105649_0_13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83d9105649_0_1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183d9105649_0_13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83d910564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83d910564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83d9105649_0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183d9105649_0_13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83d9105649_0_1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183d9105649_0_13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83d9105649_0_1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g183d9105649_0_14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83d9105649_0_1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183d9105649_0_14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83d9105649_0_1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183d9105649_0_14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83d9105649_0_1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183d9105649_0_14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83d9105649_0_1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183d9105649_0_14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83d9105649_0_1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83d9105649_0_1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83d9105649_0_1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183d9105649_0_14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83d9105649_0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g183d9105649_0_14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83d910564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83d910564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83d9105649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183d9105649_0_14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83d9105649_0_1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83d9105649_0_1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83d9105649_0_1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183d9105649_0_14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83d9105649_0_1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g183d9105649_0_14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83d9105649_0_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g183d9105649_0_15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parent Shapes">
  <p:cSld name="BLANK_1">
    <p:bg>
      <p:bgPr>
        <a:solidFill>
          <a:schemeClr val="accen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1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51" name="Google Shape;151;p11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56" name="Google Shape;156;p11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57" name="Google Shape;157;p11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sp>
        <p:nvSpPr>
          <p:cNvPr id="162" name="Google Shape;162;p1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"/>
          <p:cNvSpPr txBox="1"/>
          <p:nvPr>
            <p:ph type="title"/>
          </p:nvPr>
        </p:nvSpPr>
        <p:spPr>
          <a:xfrm>
            <a:off x="457172" y="205014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5" name="Google Shape;165;p12"/>
          <p:cNvSpPr txBox="1"/>
          <p:nvPr>
            <p:ph idx="1" type="body"/>
          </p:nvPr>
        </p:nvSpPr>
        <p:spPr>
          <a:xfrm>
            <a:off x="457172" y="1203631"/>
            <a:ext cx="3926100" cy="29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 algn="l">
              <a:spcBef>
                <a:spcPts val="48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spcBef>
                <a:spcPts val="48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rtl="0" algn="l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5pPr>
            <a:lvl6pPr indent="-228600" lvl="5" marL="2743200" rtl="0" algn="l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rtl="0" algn="l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rtl="0" algn="l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rtl="0" algn="l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6" name="Google Shape;166;p12"/>
          <p:cNvSpPr txBox="1"/>
          <p:nvPr>
            <p:ph idx="2" type="body"/>
          </p:nvPr>
        </p:nvSpPr>
        <p:spPr>
          <a:xfrm>
            <a:off x="4579880" y="1203631"/>
            <a:ext cx="3926100" cy="29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 algn="l">
              <a:spcBef>
                <a:spcPts val="48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spcBef>
                <a:spcPts val="48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rtl="0" algn="l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4pPr>
            <a:lvl5pPr indent="-228600" lvl="4" marL="2286000" rtl="0" algn="l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5pPr>
            <a:lvl6pPr indent="-228600" lvl="5" marL="2743200" rtl="0" algn="l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6pPr>
            <a:lvl7pPr indent="-228600" lvl="6" marL="3200400" rtl="0" algn="l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7pPr>
            <a:lvl8pPr indent="-228600" lvl="7" marL="3657600" rtl="0" algn="l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8pPr>
            <a:lvl9pPr indent="-228600" lvl="8" marL="4114800" rtl="0" algn="l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3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" name="Google Shape;171;p1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»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⋄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⋄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⋄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⋄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⋄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/>
          <p:nvPr>
            <p:ph type="title"/>
          </p:nvPr>
        </p:nvSpPr>
        <p:spPr>
          <a:xfrm>
            <a:off x="621315" y="3375374"/>
            <a:ext cx="79014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" name="Google Shape;175;p14"/>
          <p:cNvSpPr txBox="1"/>
          <p:nvPr>
            <p:ph idx="1" type="body"/>
          </p:nvPr>
        </p:nvSpPr>
        <p:spPr>
          <a:xfrm>
            <a:off x="654368" y="1345120"/>
            <a:ext cx="78354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i="0" sz="2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l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rtl="0" algn="l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4pPr>
            <a:lvl5pPr indent="-228600" lvl="4" marL="2286000" rtl="0" algn="l"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5pPr>
            <a:lvl6pPr indent="-228600" lvl="5" marL="2743200" rtl="0" algn="l"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6pPr>
            <a:lvl7pPr indent="-228600" lvl="6" marL="3200400" rtl="0" algn="l"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7pPr>
            <a:lvl8pPr indent="-228600" lvl="7" marL="3657600" rtl="0" algn="l"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8pPr>
            <a:lvl9pPr indent="-228600" lvl="8" marL="4114800" rtl="0" algn="l"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76" name="Google Shape;176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4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/>
          <p:nvPr>
            <p:ph type="title"/>
          </p:nvPr>
        </p:nvSpPr>
        <p:spPr>
          <a:xfrm>
            <a:off x="621315" y="3375374"/>
            <a:ext cx="79014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1" name="Google Shape;181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5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obj">
  <p:cSld name="OBJEC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6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"/>
          <p:cNvSpPr txBox="1"/>
          <p:nvPr>
            <p:ph type="ctrTitle"/>
          </p:nvPr>
        </p:nvSpPr>
        <p:spPr>
          <a:xfrm>
            <a:off x="687704" y="1364361"/>
            <a:ext cx="77685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17"/>
          <p:cNvSpPr txBox="1"/>
          <p:nvPr>
            <p:ph idx="1" type="subTitle"/>
          </p:nvPr>
        </p:nvSpPr>
        <p:spPr>
          <a:xfrm>
            <a:off x="687704" y="3098482"/>
            <a:ext cx="77685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0" i="0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2pPr>
            <a:lvl3pPr lvl="2" rtl="0" algn="l">
              <a:spcBef>
                <a:spcPts val="480"/>
              </a:spcBef>
              <a:spcAft>
                <a:spcPts val="0"/>
              </a:spcAft>
              <a:buSzPts val="2000"/>
              <a:buNone/>
              <a:defRPr/>
            </a:lvl3pPr>
            <a:lvl4pPr lvl="3" rtl="0" algn="l"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4pPr>
            <a:lvl5pPr lvl="4" rtl="0" algn="l"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5pPr>
            <a:lvl6pPr lvl="5" rtl="0" algn="l"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6pPr>
            <a:lvl7pPr lvl="6" rtl="0" algn="l"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7pPr>
            <a:lvl8pPr lvl="7" rtl="0" algn="l"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8pPr>
            <a:lvl9pPr lvl="8" rtl="0" algn="l"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91" name="Google Shape;191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7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4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36" name="Google Shape;36;p3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3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/>
          <p:nvPr>
            <p:ph idx="1" type="body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»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⋄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●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○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swald"/>
              <a:buChar char="■"/>
              <a:defRPr sz="24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grpSp>
        <p:nvGrpSpPr>
          <p:cNvPr id="41" name="Google Shape;41;p4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42" name="Google Shape;42;p4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47" name="Google Shape;47;p4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48" name="Google Shape;48;p4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53" name="Google Shape;53;p4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6" name="Google Shape;56;p5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61" name="Google Shape;61;p5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62" name="Google Shape;62;p5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67" name="Google Shape;67;p5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»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6"/>
          <p:cNvSpPr txBox="1"/>
          <p:nvPr>
            <p:ph idx="1" type="body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73" name="Google Shape;73;p6"/>
          <p:cNvSpPr txBox="1"/>
          <p:nvPr>
            <p:ph idx="2" type="body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74" name="Google Shape;74;p6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" name="Google Shape;75;p6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76" name="Google Shape;76;p6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81" name="Google Shape;81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82" name="Google Shape;82;p6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7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89" name="Google Shape;89;p7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94" name="Google Shape;94;p7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95" name="Google Shape;95;p7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00" name="Google Shape;100;p7"/>
          <p:cNvSpPr txBox="1"/>
          <p:nvPr>
            <p:ph type="title"/>
          </p:nvPr>
        </p:nvSpPr>
        <p:spPr>
          <a:xfrm>
            <a:off x="1031425" y="1149725"/>
            <a:ext cx="63210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103142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2" name="Google Shape;102;p7"/>
          <p:cNvSpPr txBox="1"/>
          <p:nvPr>
            <p:ph idx="2" type="body"/>
          </p:nvPr>
        </p:nvSpPr>
        <p:spPr>
          <a:xfrm>
            <a:off x="317327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3" name="Google Shape;103;p7"/>
          <p:cNvSpPr txBox="1"/>
          <p:nvPr>
            <p:ph idx="3" type="body"/>
          </p:nvPr>
        </p:nvSpPr>
        <p:spPr>
          <a:xfrm>
            <a:off x="531512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4" name="Google Shape;104;p7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8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07" name="Google Shape;107;p8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18" name="Google Shape;118;p8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" name="Google Shape;119;p8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9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22" name="Google Shape;122;p9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9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127" name="Google Shape;127;p9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28" name="Google Shape;128;p9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33" name="Google Shape;133;p9"/>
          <p:cNvSpPr txBox="1"/>
          <p:nvPr>
            <p:ph idx="1" type="body"/>
          </p:nvPr>
        </p:nvSpPr>
        <p:spPr>
          <a:xfrm>
            <a:off x="1097775" y="4025300"/>
            <a:ext cx="6948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37" name="Google Shape;137;p10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142" name="Google Shape;142;p10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43" name="Google Shape;143;p10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148" name="Google Shape;148;p10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b="1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»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●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○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■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18.png"/><Relationship Id="rId13" Type="http://schemas.openxmlformats.org/officeDocument/2006/relationships/image" Target="../media/image37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5" Type="http://schemas.openxmlformats.org/officeDocument/2006/relationships/image" Target="../media/image30.png"/><Relationship Id="rId14" Type="http://schemas.openxmlformats.org/officeDocument/2006/relationships/image" Target="../media/image20.png"/><Relationship Id="rId16" Type="http://schemas.openxmlformats.org/officeDocument/2006/relationships/image" Target="../media/image32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refactoring.guru/refactoring/smells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3.jpg"/><Relationship Id="rId4" Type="http://schemas.openxmlformats.org/officeDocument/2006/relationships/image" Target="../media/image27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oogle.github.io/styleguide/javaguide.html" TargetMode="External"/><Relationship Id="rId4" Type="http://schemas.openxmlformats.org/officeDocument/2006/relationships/hyperlink" Target="https://www.oracle.com/technetwork/java/codeconventions-150003.pdf" TargetMode="External"/><Relationship Id="rId5" Type="http://schemas.openxmlformats.org/officeDocument/2006/relationships/hyperlink" Target="https://www.python.org/dev/peps/pep-0008/" TargetMode="External"/><Relationship Id="rId6" Type="http://schemas.openxmlformats.org/officeDocument/2006/relationships/hyperlink" Target="https://google.github.io/styleguide/jsguide.html" TargetMode="External"/><Relationship Id="rId7" Type="http://schemas.openxmlformats.org/officeDocument/2006/relationships/hyperlink" Target="https://docs.ckan.org/en/2.8/contributing/javascript.html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hyperlink" Target="mailto:piffy@gmail.com" TargetMode="External"/><Relationship Id="rId4" Type="http://schemas.openxmlformats.org/officeDocument/2006/relationships/hyperlink" Target="mailto:prof.missiroli@unimore.it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osherove.com/tdd-kata-1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youtu.be/SsoOG6ZeyUI" TargetMode="External"/><Relationship Id="rId4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Relationship Id="rId5" Type="http://schemas.openxmlformats.org/officeDocument/2006/relationships/hyperlink" Target="mailto:marco.fracassi@trovaprezzi.it" TargetMode="External"/><Relationship Id="rId6" Type="http://schemas.openxmlformats.org/officeDocument/2006/relationships/hyperlink" Target="mailto:roberto.grandi@trovaprezzi.it" TargetMode="External"/><Relationship Id="rId7" Type="http://schemas.openxmlformats.org/officeDocument/2006/relationships/hyperlink" Target="http://creativecommons.org/licenses/by-sa/3.0/deed.i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 TFD-TDD-PP</a:t>
            </a:r>
            <a:endParaRPr/>
          </a:p>
        </p:txBody>
      </p:sp>
      <p:sp>
        <p:nvSpPr>
          <p:cNvPr id="199" name="Google Shape;199;p18"/>
          <p:cNvSpPr txBox="1"/>
          <p:nvPr/>
        </p:nvSpPr>
        <p:spPr>
          <a:xfrm>
            <a:off x="685800" y="4191000"/>
            <a:ext cx="49158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Prof. Marcello Missiroli  </a:t>
            </a:r>
            <a:r>
              <a:rPr lang="en" sz="1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(basato anche sul lavoro di Marco Fracassi   &amp; Roberto Grandi (7pixels)</a:t>
            </a:r>
            <a:endParaRPr sz="17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00" name="Google Shape;2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3500" y="0"/>
            <a:ext cx="2340500" cy="6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 CHE SI PARLA?</a:t>
            </a:r>
            <a:endParaRPr/>
          </a:p>
        </p:txBody>
      </p:sp>
      <p:sp>
        <p:nvSpPr>
          <p:cNvPr id="274" name="Google Shape;274;p27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Sappiamo (almeno in teoria) come funziona il debugging. E preferiamo evitarlo: una pratica lunga, noiosa, e non con risultati certi.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Come possiamo assicurare (o quantomeno migliorare) la qualità del nostro codice, specie in un contesto di “programming in the large”?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Semplice: facendo fare il lavoro sporco al computer.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Vi presentiamo i test automatici.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7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/>
          <p:nvPr>
            <p:ph idx="4294967295" type="title"/>
          </p:nvPr>
        </p:nvSpPr>
        <p:spPr>
          <a:xfrm>
            <a:off x="5909575" y="512325"/>
            <a:ext cx="4754100" cy="13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FFFFFF"/>
                </a:solidFill>
              </a:rPr>
              <a:t>Progresso significa anche </a:t>
            </a:r>
            <a:endParaRPr b="0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FFFFFF"/>
                </a:solidFill>
              </a:rPr>
              <a:t>questo...</a:t>
            </a:r>
            <a:endParaRPr b="0" sz="2400">
              <a:solidFill>
                <a:srgbClr val="FFFFFF"/>
              </a:solidFill>
            </a:endParaRPr>
          </a:p>
        </p:txBody>
      </p:sp>
      <p:sp>
        <p:nvSpPr>
          <p:cNvPr id="281" name="Google Shape;281;p28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287" name="Google Shape;287;p29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I test sono l’UNICO modo che il programmatore ha per verifica se il codice scritto funziona oppure no.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Tipicamente, il programmatore ingenuo lancia il programma 1-2 volte e, se tutto va bene, si considera soddisfatto.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Questo però non è quasi mai sufficiente: occorre un approccio più metodico.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9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4BB5D9"/>
                </a:solidFill>
              </a:rPr>
              <a:t>‹#›</a:t>
            </a:fld>
            <a:endParaRPr>
              <a:solidFill>
                <a:srgbClr val="4BB5D9"/>
              </a:solidFill>
            </a:endParaRPr>
          </a:p>
        </p:txBody>
      </p:sp>
      <p:pic>
        <p:nvPicPr>
          <p:cNvPr id="294" name="Google Shape;2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2125"/>
            <a:ext cx="5447999" cy="29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/>
          <p:nvPr/>
        </p:nvSpPr>
        <p:spPr>
          <a:xfrm>
            <a:off x="6127825" y="2169900"/>
            <a:ext cx="3016200" cy="297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1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Tipologia di test</a:t>
            </a:r>
            <a:endParaRPr/>
          </a:p>
        </p:txBody>
      </p:sp>
      <p:sp>
        <p:nvSpPr>
          <p:cNvPr id="301" name="Google Shape;301;p3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2" name="Google Shape;3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800" y="1982825"/>
            <a:ext cx="3515484" cy="30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1"/>
          <p:cNvSpPr txBox="1"/>
          <p:nvPr>
            <p:ph idx="1" type="body"/>
          </p:nvPr>
        </p:nvSpPr>
        <p:spPr>
          <a:xfrm>
            <a:off x="1031425" y="1860875"/>
            <a:ext cx="43149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»"/>
            </a:pPr>
            <a:r>
              <a:rPr lang="en"/>
              <a:t>Il 70% dei test dovrebbero essere test di unità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/>
              <a:t>I test manuali dovrebbero essere ridotti all’osso.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/>
              <a:t>Automatizzare il più possibile permette di risparmiare un sacco di tempo.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testing: definizione</a:t>
            </a:r>
            <a:endParaRPr/>
          </a:p>
        </p:txBody>
      </p:sp>
      <p:sp>
        <p:nvSpPr>
          <p:cNvPr id="309" name="Google Shape;309;p32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Per </a:t>
            </a:r>
            <a:r>
              <a:rPr b="1" lang="en"/>
              <a:t>Unit testing</a:t>
            </a:r>
            <a:r>
              <a:rPr lang="en"/>
              <a:t> si intende l'attività di testing (prova, collaudo) di </a:t>
            </a:r>
            <a:r>
              <a:rPr lang="en" u="sng"/>
              <a:t>singole unità software</a:t>
            </a:r>
            <a:r>
              <a:rPr lang="en"/>
              <a:t>. Per unità software si intende normalmente il </a:t>
            </a:r>
            <a:r>
              <a:rPr lang="en" u="sng"/>
              <a:t>minimo componente</a:t>
            </a:r>
            <a:r>
              <a:rPr lang="en"/>
              <a:t> di un programma dotato di funzionamento autonomo come 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una singola funzione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una singola classe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singolo metodo nella programmazione a oggetti.</a:t>
            </a:r>
            <a:endParaRPr/>
          </a:p>
        </p:txBody>
      </p:sp>
      <p:sp>
        <p:nvSpPr>
          <p:cNvPr id="310" name="Google Shape;310;p32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32"/>
          <p:cNvSpPr txBox="1"/>
          <p:nvPr/>
        </p:nvSpPr>
        <p:spPr>
          <a:xfrm>
            <a:off x="0" y="465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 Wikipedia</a:t>
            </a:r>
            <a:endParaRPr i="1"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testing: caratteristiche</a:t>
            </a:r>
            <a:endParaRPr/>
          </a:p>
        </p:txBody>
      </p:sp>
      <p:sp>
        <p:nvSpPr>
          <p:cNvPr id="317" name="Google Shape;317;p33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Automatizzato e ripetibile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Facile da implementare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Facile da eseguire (Run → Run Test)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Esecuzione rapida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Il codice di entra a far parte del progetto a pieno titolo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200">
                <a:solidFill>
                  <a:schemeClr val="accent1"/>
                </a:solidFill>
              </a:rPr>
              <a:t>2</a:t>
            </a:r>
            <a:r>
              <a:rPr b="0" lang="en" sz="7200">
                <a:solidFill>
                  <a:schemeClr val="accent1"/>
                </a:solidFill>
              </a:rPr>
              <a:t>.</a:t>
            </a:r>
            <a:endParaRPr b="0" sz="7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 scrivere test</a:t>
            </a:r>
            <a:endParaRPr/>
          </a:p>
        </p:txBody>
      </p:sp>
      <p:sp>
        <p:nvSpPr>
          <p:cNvPr id="324" name="Google Shape;324;p34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4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loop</a:t>
            </a:r>
            <a:endParaRPr/>
          </a:p>
        </p:txBody>
      </p:sp>
      <p:sp>
        <p:nvSpPr>
          <p:cNvPr id="331" name="Google Shape;331;p35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35"/>
          <p:cNvSpPr/>
          <p:nvPr/>
        </p:nvSpPr>
        <p:spPr>
          <a:xfrm>
            <a:off x="8225234" y="4951709"/>
            <a:ext cx="918900" cy="153300"/>
          </a:xfrm>
          <a:prstGeom prst="rect">
            <a:avLst/>
          </a:prstGeom>
          <a:solidFill>
            <a:srgbClr val="99CCCC"/>
          </a:solidFill>
          <a:ln cap="flat" cmpd="sng" w="9525">
            <a:solidFill>
              <a:srgbClr val="336666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336666"/>
                </a:solidFill>
                <a:latin typeface="Roboto"/>
                <a:ea typeface="Roboto"/>
                <a:cs typeface="Roboto"/>
                <a:sym typeface="Roboto"/>
              </a:rPr>
              <a:t>File.c</a:t>
            </a:r>
            <a:endParaRPr i="0" sz="12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35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do</a:t>
            </a:r>
            <a:r>
              <a:rPr lang="en"/>
              <a:t> {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Sc</a:t>
            </a:r>
            <a:r>
              <a:rPr lang="en"/>
              <a:t>egliere l'obiettivo: cosa testare?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Scrivere un codice efficace per il controllo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Eseguire il codice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Se il codice non passa, debuggare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} while (non si trovano più bug);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 di scrittura test unit</a:t>
            </a:r>
            <a:endParaRPr/>
          </a:p>
        </p:txBody>
      </p:sp>
      <p:sp>
        <p:nvSpPr>
          <p:cNvPr id="339" name="Google Shape;339;p36"/>
          <p:cNvSpPr txBox="1"/>
          <p:nvPr>
            <p:ph idx="1" type="body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»"/>
            </a:pPr>
            <a:r>
              <a:rPr b="1" lang="en" sz="1700"/>
              <a:t>Arrange (organizzare). </a:t>
            </a:r>
            <a:r>
              <a:rPr lang="en" sz="1700"/>
              <a:t>che cosa occorre? che dati di input servono?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»"/>
            </a:pPr>
            <a:r>
              <a:rPr b="1" lang="en" sz="1700"/>
              <a:t>Act (agire). </a:t>
            </a:r>
            <a:r>
              <a:rPr lang="en" sz="1700"/>
              <a:t>richiamare una funzione o un metodo e ottenere un risultato.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»"/>
            </a:pPr>
            <a:r>
              <a:rPr b="1" lang="en" sz="1700"/>
              <a:t>Assert (affermare). </a:t>
            </a:r>
            <a:r>
              <a:rPr lang="en" sz="1700"/>
              <a:t>verificare che i risultati coincidano con ciò che ci aspettavamo.</a:t>
            </a:r>
            <a:endParaRPr sz="1700"/>
          </a:p>
        </p:txBody>
      </p:sp>
      <p:sp>
        <p:nvSpPr>
          <p:cNvPr id="340" name="Google Shape;340;p36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1" name="Google Shape;3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825" y="1982825"/>
            <a:ext cx="2144263" cy="300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200">
                <a:solidFill>
                  <a:schemeClr val="accent1"/>
                </a:solidFill>
              </a:rPr>
              <a:t>1.</a:t>
            </a:r>
            <a:endParaRPr b="0" sz="7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206" name="Google Shape;206;p19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pratiche agili</a:t>
            </a:r>
            <a:endParaRPr/>
          </a:p>
        </p:txBody>
      </p:sp>
      <p:sp>
        <p:nvSpPr>
          <p:cNvPr id="207" name="Google Shape;207;p19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Quando smettere?</a:t>
            </a:r>
            <a:endParaRPr/>
          </a:p>
        </p:txBody>
      </p:sp>
      <p:sp>
        <p:nvSpPr>
          <p:cNvPr id="347" name="Google Shape;347;p37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37"/>
          <p:cNvSpPr/>
          <p:nvPr/>
        </p:nvSpPr>
        <p:spPr>
          <a:xfrm>
            <a:off x="8225234" y="4951709"/>
            <a:ext cx="918900" cy="153300"/>
          </a:xfrm>
          <a:prstGeom prst="rect">
            <a:avLst/>
          </a:prstGeom>
          <a:solidFill>
            <a:srgbClr val="99CCCC"/>
          </a:solidFill>
          <a:ln cap="flat" cmpd="sng" w="9525">
            <a:solidFill>
              <a:srgbClr val="336666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336666"/>
                </a:solidFill>
                <a:latin typeface="Roboto"/>
                <a:ea typeface="Roboto"/>
                <a:cs typeface="Roboto"/>
                <a:sym typeface="Roboto"/>
              </a:rPr>
              <a:t>File.c</a:t>
            </a:r>
            <a:endParaRPr i="0" sz="12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37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while (non si trovano più bug);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 realtà questa condizione non è facile verificare. In genere si lavora finché si ha tempo e si è “ragionevolmente sicuri” di non trovare nuovi bug. Esiste tuttavia un indicatore “oggettivo”, chiamato Code Coverage, che ci dà una misura di quanto siamo/siete stati bravi a testare il codice.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8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5000"/>
            <a:ext cx="5532002" cy="34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200">
                <a:solidFill>
                  <a:schemeClr val="accent1"/>
                </a:solidFill>
              </a:rPr>
              <a:t>3</a:t>
            </a:r>
            <a:r>
              <a:rPr b="0" lang="en" sz="7200">
                <a:solidFill>
                  <a:schemeClr val="accent1"/>
                </a:solidFill>
              </a:rPr>
              <a:t>.</a:t>
            </a:r>
            <a:endParaRPr b="0" sz="7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automation</a:t>
            </a:r>
            <a:endParaRPr/>
          </a:p>
        </p:txBody>
      </p:sp>
      <p:sp>
        <p:nvSpPr>
          <p:cNvPr id="361" name="Google Shape;361;p39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9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0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La scelta del metodo da utilizzare per utilizzare i test automatici dipende principalmente dal linguaggio utilizzato, e - secondariamente - dall'IDE utilizzato.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1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Tutte le strade portano a Roma</a:t>
            </a:r>
            <a:endParaRPr/>
          </a:p>
        </p:txBody>
      </p:sp>
      <p:sp>
        <p:nvSpPr>
          <p:cNvPr id="374" name="Google Shape;374;p4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a soluzione decisamente più utilizzata è la libreria Junit, considerata lo standard e giunta alla sua quinta release, denominata Jupiter. La libreria è stata talmente importante che è disponibile per diversi altri linguaggi, complessivamente noti con il nome di xUnit (Cppunit, PhpUnit, ...) ed ha comunque influenzato la scrittura di tutti gli altri sistemi di test.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2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</a:t>
            </a:r>
            <a:endParaRPr/>
          </a:p>
        </p:txBody>
      </p:sp>
      <p:sp>
        <p:nvSpPr>
          <p:cNvPr id="381" name="Google Shape;381;p42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Tutti gli IDE permettono di utilizzare Junit, spesso senza aggiunte di software particolari.Eclipse, Netbeans, IDEA, ad esempio, sono pre-configurati per lavorare con JUnit quasi “out-of-the-box”. 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3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+ IDE</a:t>
            </a:r>
            <a:endParaRPr/>
          </a:p>
        </p:txBody>
      </p:sp>
      <p:sp>
        <p:nvSpPr>
          <p:cNvPr id="388" name="Google Shape;388;p4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ituazione è molto simile alla precedente: la libreria </a:t>
            </a:r>
            <a:r>
              <a:rPr b="1" i="1" lang="en"/>
              <a:t>unittest</a:t>
            </a:r>
            <a:r>
              <a:rPr lang="en"/>
              <a:t> è di fatto considerata lo standard, ed è largamente utilizzata dai professionisti - anche se esistono librerie alternative. Per gli IDE vale il discorso precedente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4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r>
              <a:rPr lang="en"/>
              <a:t> </a:t>
            </a:r>
            <a:endParaRPr/>
          </a:p>
        </p:txBody>
      </p:sp>
      <p:sp>
        <p:nvSpPr>
          <p:cNvPr id="395" name="Google Shape;395;p44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5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Javascript invece non esiste un unico vincitore: ne esistono almeno 5, ciascuno con punti di forza e debolezza. Richiedono tutti un minimo di configurazione, e l’integrazione con l’IDE non va sempre liscia. Citiamo: 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Jest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Puppetter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Mocha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Jasmine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QUnit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5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r>
              <a:rPr lang="en"/>
              <a:t> </a:t>
            </a:r>
            <a:endParaRPr/>
          </a:p>
        </p:txBody>
      </p:sp>
      <p:sp>
        <p:nvSpPr>
          <p:cNvPr id="402" name="Google Shape;402;p45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Il</a:t>
            </a:r>
            <a:r>
              <a:rPr lang="en"/>
              <a:t> caso di C/C++ è decisamente più complicato, anche per il fatto che si tratta di un linguaggio compilato. Le librerie sono moltissime, come l'immancabile </a:t>
            </a:r>
            <a:r>
              <a:rPr b="1" lang="en"/>
              <a:t>Cppunit</a:t>
            </a:r>
            <a:r>
              <a:rPr lang="en"/>
              <a:t>, il pervasivo </a:t>
            </a:r>
            <a:r>
              <a:rPr b="1" lang="en"/>
              <a:t>Googletest</a:t>
            </a:r>
            <a:r>
              <a:rPr lang="en"/>
              <a:t>, il completo </a:t>
            </a:r>
            <a:r>
              <a:rPr b="1" lang="en"/>
              <a:t>Boost.Test</a:t>
            </a:r>
            <a:r>
              <a:rPr lang="en"/>
              <a:t> (parte della libreria Boost) e il minimalista </a:t>
            </a:r>
            <a:r>
              <a:rPr b="1" lang="en"/>
              <a:t>Catch2 </a:t>
            </a:r>
            <a:r>
              <a:rPr lang="en"/>
              <a:t>.</a:t>
            </a:r>
            <a:endParaRPr/>
          </a:p>
        </p:txBody>
      </p:sp>
      <p:sp>
        <p:nvSpPr>
          <p:cNvPr id="408" name="Google Shape;408;p46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C/C++</a:t>
            </a:r>
            <a:r>
              <a:rPr lang="en"/>
              <a:t> </a:t>
            </a:r>
            <a:endParaRPr/>
          </a:p>
        </p:txBody>
      </p:sp>
      <p:sp>
        <p:nvSpPr>
          <p:cNvPr id="409" name="Google Shape;409;p46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XP  Core practices</a:t>
            </a:r>
            <a:endParaRPr/>
          </a:p>
        </p:txBody>
      </p:sp>
      <p:pic>
        <p:nvPicPr>
          <p:cNvPr id="213" name="Google Shape;2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975" y="676900"/>
            <a:ext cx="6583000" cy="446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0"/>
          <p:cNvSpPr txBox="1"/>
          <p:nvPr/>
        </p:nvSpPr>
        <p:spPr>
          <a:xfrm>
            <a:off x="7955625" y="3035075"/>
            <a:ext cx="51258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7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200">
                <a:solidFill>
                  <a:schemeClr val="accent1"/>
                </a:solidFill>
              </a:rPr>
              <a:t>4</a:t>
            </a:r>
            <a:r>
              <a:rPr b="0" lang="en" sz="7200">
                <a:solidFill>
                  <a:schemeClr val="accent1"/>
                </a:solidFill>
              </a:rPr>
              <a:t>.</a:t>
            </a:r>
            <a:endParaRPr b="0" sz="7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TDD - What &amp; Why?</a:t>
            </a:r>
            <a:endParaRPr/>
          </a:p>
        </p:txBody>
      </p:sp>
      <p:sp>
        <p:nvSpPr>
          <p:cNvPr id="415" name="Google Shape;415;p47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Reversed perspective</a:t>
            </a:r>
            <a:endParaRPr/>
          </a:p>
        </p:txBody>
      </p:sp>
      <p:sp>
        <p:nvSpPr>
          <p:cNvPr id="416" name="Google Shape;416;p47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8"/>
          <p:cNvSpPr/>
          <p:nvPr/>
        </p:nvSpPr>
        <p:spPr>
          <a:xfrm>
            <a:off x="1621916" y="1703070"/>
            <a:ext cx="656100" cy="58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2" name="Google Shape;422;p48"/>
          <p:cNvSpPr/>
          <p:nvPr/>
        </p:nvSpPr>
        <p:spPr>
          <a:xfrm>
            <a:off x="1666494" y="1732787"/>
            <a:ext cx="567214" cy="498633"/>
          </a:xfrm>
          <a:custGeom>
            <a:rect b="b" l="l" r="r" t="t"/>
            <a:pathLst>
              <a:path extrusionOk="0" h="664844" w="756285">
                <a:moveTo>
                  <a:pt x="218185" y="0"/>
                </a:moveTo>
                <a:lnTo>
                  <a:pt x="0" y="0"/>
                </a:lnTo>
                <a:lnTo>
                  <a:pt x="0" y="607440"/>
                </a:lnTo>
                <a:lnTo>
                  <a:pt x="518159" y="607440"/>
                </a:lnTo>
                <a:lnTo>
                  <a:pt x="518159" y="664463"/>
                </a:lnTo>
                <a:lnTo>
                  <a:pt x="755903" y="498348"/>
                </a:lnTo>
                <a:lnTo>
                  <a:pt x="599770" y="389254"/>
                </a:lnTo>
                <a:lnTo>
                  <a:pt x="218185" y="389254"/>
                </a:lnTo>
                <a:lnTo>
                  <a:pt x="218185" y="0"/>
                </a:lnTo>
                <a:close/>
              </a:path>
              <a:path extrusionOk="0" h="664844" w="756285">
                <a:moveTo>
                  <a:pt x="518159" y="332231"/>
                </a:moveTo>
                <a:lnTo>
                  <a:pt x="518159" y="389254"/>
                </a:lnTo>
                <a:lnTo>
                  <a:pt x="599770" y="389254"/>
                </a:lnTo>
                <a:lnTo>
                  <a:pt x="518159" y="332231"/>
                </a:lnTo>
                <a:close/>
              </a:path>
            </a:pathLst>
          </a:custGeom>
          <a:solidFill>
            <a:srgbClr val="C4D4E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3" name="Google Shape;423;p48"/>
          <p:cNvSpPr/>
          <p:nvPr/>
        </p:nvSpPr>
        <p:spPr>
          <a:xfrm>
            <a:off x="605801" y="1192150"/>
            <a:ext cx="1341000" cy="642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4" name="Google Shape;424;p48"/>
          <p:cNvSpPr/>
          <p:nvPr/>
        </p:nvSpPr>
        <p:spPr>
          <a:xfrm>
            <a:off x="594360" y="1191006"/>
            <a:ext cx="1204800" cy="642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5" name="Google Shape;425;p48"/>
          <p:cNvSpPr/>
          <p:nvPr/>
        </p:nvSpPr>
        <p:spPr>
          <a:xfrm>
            <a:off x="650376" y="1188725"/>
            <a:ext cx="1216200" cy="587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6" name="Google Shape;426;p48"/>
          <p:cNvSpPr/>
          <p:nvPr/>
        </p:nvSpPr>
        <p:spPr>
          <a:xfrm>
            <a:off x="3164966" y="2383154"/>
            <a:ext cx="656100" cy="58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7" name="Google Shape;427;p48"/>
          <p:cNvSpPr/>
          <p:nvPr/>
        </p:nvSpPr>
        <p:spPr>
          <a:xfrm>
            <a:off x="3209543" y="2412873"/>
            <a:ext cx="567214" cy="498634"/>
          </a:xfrm>
          <a:custGeom>
            <a:rect b="b" l="l" r="r" t="t"/>
            <a:pathLst>
              <a:path extrusionOk="0" h="664845" w="756285">
                <a:moveTo>
                  <a:pt x="218186" y="0"/>
                </a:moveTo>
                <a:lnTo>
                  <a:pt x="0" y="0"/>
                </a:lnTo>
                <a:lnTo>
                  <a:pt x="0" y="607441"/>
                </a:lnTo>
                <a:lnTo>
                  <a:pt x="518160" y="607441"/>
                </a:lnTo>
                <a:lnTo>
                  <a:pt x="518160" y="664463"/>
                </a:lnTo>
                <a:lnTo>
                  <a:pt x="755904" y="498348"/>
                </a:lnTo>
                <a:lnTo>
                  <a:pt x="599770" y="389255"/>
                </a:lnTo>
                <a:lnTo>
                  <a:pt x="218186" y="389255"/>
                </a:lnTo>
                <a:lnTo>
                  <a:pt x="218186" y="0"/>
                </a:lnTo>
                <a:close/>
              </a:path>
              <a:path extrusionOk="0" h="664845" w="756285">
                <a:moveTo>
                  <a:pt x="518160" y="332232"/>
                </a:moveTo>
                <a:lnTo>
                  <a:pt x="518160" y="389255"/>
                </a:lnTo>
                <a:lnTo>
                  <a:pt x="599770" y="389255"/>
                </a:lnTo>
                <a:lnTo>
                  <a:pt x="518160" y="332232"/>
                </a:lnTo>
                <a:close/>
              </a:path>
            </a:pathLst>
          </a:custGeom>
          <a:solidFill>
            <a:srgbClr val="C4D4E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8" name="Google Shape;428;p48"/>
          <p:cNvSpPr/>
          <p:nvPr/>
        </p:nvSpPr>
        <p:spPr>
          <a:xfrm>
            <a:off x="2169413" y="1776221"/>
            <a:ext cx="1099500" cy="6744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9" name="Google Shape;429;p48"/>
          <p:cNvSpPr/>
          <p:nvPr/>
        </p:nvSpPr>
        <p:spPr>
          <a:xfrm>
            <a:off x="2335149" y="1901951"/>
            <a:ext cx="767100" cy="454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30" name="Google Shape;430;p48"/>
          <p:cNvSpPr/>
          <p:nvPr/>
        </p:nvSpPr>
        <p:spPr>
          <a:xfrm>
            <a:off x="2214001" y="1805950"/>
            <a:ext cx="1099500" cy="5862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31" name="Google Shape;431;p48"/>
          <p:cNvSpPr txBox="1"/>
          <p:nvPr/>
        </p:nvSpPr>
        <p:spPr>
          <a:xfrm>
            <a:off x="733875" y="1255975"/>
            <a:ext cx="23682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950">
            <a:noAutofit/>
          </a:bodyPr>
          <a:lstStyle/>
          <a:p>
            <a:pPr indent="-165100" lvl="0" marL="177800" marR="1308100" rtl="0" algn="l">
              <a:lnSpc>
                <a:spcPct val="109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Requirement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8"/>
          <p:cNvSpPr/>
          <p:nvPr/>
        </p:nvSpPr>
        <p:spPr>
          <a:xfrm>
            <a:off x="4801742" y="2974085"/>
            <a:ext cx="656100" cy="58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33" name="Google Shape;433;p48"/>
          <p:cNvSpPr/>
          <p:nvPr/>
        </p:nvSpPr>
        <p:spPr>
          <a:xfrm>
            <a:off x="4846319" y="3003803"/>
            <a:ext cx="567213" cy="498634"/>
          </a:xfrm>
          <a:custGeom>
            <a:rect b="b" l="l" r="r" t="t"/>
            <a:pathLst>
              <a:path extrusionOk="0" h="664845" w="756284">
                <a:moveTo>
                  <a:pt x="218186" y="0"/>
                </a:moveTo>
                <a:lnTo>
                  <a:pt x="0" y="0"/>
                </a:lnTo>
                <a:lnTo>
                  <a:pt x="0" y="607440"/>
                </a:lnTo>
                <a:lnTo>
                  <a:pt x="518160" y="607440"/>
                </a:lnTo>
                <a:lnTo>
                  <a:pt x="518160" y="664463"/>
                </a:lnTo>
                <a:lnTo>
                  <a:pt x="755904" y="498347"/>
                </a:lnTo>
                <a:lnTo>
                  <a:pt x="599770" y="389254"/>
                </a:lnTo>
                <a:lnTo>
                  <a:pt x="218186" y="389254"/>
                </a:lnTo>
                <a:lnTo>
                  <a:pt x="218186" y="0"/>
                </a:lnTo>
                <a:close/>
              </a:path>
              <a:path extrusionOk="0" h="664845" w="756284">
                <a:moveTo>
                  <a:pt x="518160" y="332231"/>
                </a:moveTo>
                <a:lnTo>
                  <a:pt x="518160" y="389254"/>
                </a:lnTo>
                <a:lnTo>
                  <a:pt x="599770" y="389254"/>
                </a:lnTo>
                <a:lnTo>
                  <a:pt x="518160" y="332231"/>
                </a:lnTo>
                <a:close/>
              </a:path>
            </a:pathLst>
          </a:custGeom>
          <a:solidFill>
            <a:srgbClr val="C4D4E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34" name="Google Shape;434;p48"/>
          <p:cNvSpPr/>
          <p:nvPr/>
        </p:nvSpPr>
        <p:spPr>
          <a:xfrm>
            <a:off x="3779900" y="2430017"/>
            <a:ext cx="1099500" cy="6744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35" name="Google Shape;435;p48"/>
          <p:cNvSpPr/>
          <p:nvPr/>
        </p:nvSpPr>
        <p:spPr>
          <a:xfrm>
            <a:off x="3938777" y="2555748"/>
            <a:ext cx="780600" cy="4548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36" name="Google Shape;436;p48"/>
          <p:cNvSpPr/>
          <p:nvPr/>
        </p:nvSpPr>
        <p:spPr>
          <a:xfrm>
            <a:off x="3824477" y="2459735"/>
            <a:ext cx="1010400" cy="5865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37" name="Google Shape;437;p48"/>
          <p:cNvSpPr txBox="1"/>
          <p:nvPr/>
        </p:nvSpPr>
        <p:spPr>
          <a:xfrm>
            <a:off x="4079175" y="2621173"/>
            <a:ext cx="6561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Coding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8"/>
          <p:cNvSpPr/>
          <p:nvPr/>
        </p:nvSpPr>
        <p:spPr>
          <a:xfrm>
            <a:off x="6391655" y="3654171"/>
            <a:ext cx="656100" cy="58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39" name="Google Shape;439;p48"/>
          <p:cNvSpPr/>
          <p:nvPr/>
        </p:nvSpPr>
        <p:spPr>
          <a:xfrm>
            <a:off x="6436232" y="3683889"/>
            <a:ext cx="567213" cy="498634"/>
          </a:xfrm>
          <a:custGeom>
            <a:rect b="b" l="l" r="r" t="t"/>
            <a:pathLst>
              <a:path extrusionOk="0" h="664845" w="756284">
                <a:moveTo>
                  <a:pt x="218185" y="0"/>
                </a:moveTo>
                <a:lnTo>
                  <a:pt x="0" y="0"/>
                </a:lnTo>
                <a:lnTo>
                  <a:pt x="0" y="607441"/>
                </a:lnTo>
                <a:lnTo>
                  <a:pt x="518159" y="607441"/>
                </a:lnTo>
                <a:lnTo>
                  <a:pt x="518159" y="664464"/>
                </a:lnTo>
                <a:lnTo>
                  <a:pt x="755903" y="498348"/>
                </a:lnTo>
                <a:lnTo>
                  <a:pt x="599770" y="389255"/>
                </a:lnTo>
                <a:lnTo>
                  <a:pt x="218185" y="389255"/>
                </a:lnTo>
                <a:lnTo>
                  <a:pt x="218185" y="0"/>
                </a:lnTo>
                <a:close/>
              </a:path>
              <a:path extrusionOk="0" h="664845" w="756284">
                <a:moveTo>
                  <a:pt x="518159" y="332232"/>
                </a:moveTo>
                <a:lnTo>
                  <a:pt x="518159" y="389255"/>
                </a:lnTo>
                <a:lnTo>
                  <a:pt x="599770" y="389255"/>
                </a:lnTo>
                <a:lnTo>
                  <a:pt x="518159" y="332232"/>
                </a:lnTo>
                <a:close/>
              </a:path>
            </a:pathLst>
          </a:custGeom>
          <a:solidFill>
            <a:srgbClr val="C4D4E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40" name="Google Shape;440;p48"/>
          <p:cNvSpPr/>
          <p:nvPr/>
        </p:nvSpPr>
        <p:spPr>
          <a:xfrm>
            <a:off x="5416676" y="3047238"/>
            <a:ext cx="1099500" cy="6744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41" name="Google Shape;441;p48"/>
          <p:cNvSpPr/>
          <p:nvPr/>
        </p:nvSpPr>
        <p:spPr>
          <a:xfrm>
            <a:off x="5573267" y="3172967"/>
            <a:ext cx="785100" cy="454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42" name="Google Shape;442;p48"/>
          <p:cNvSpPr/>
          <p:nvPr/>
        </p:nvSpPr>
        <p:spPr>
          <a:xfrm>
            <a:off x="5461253" y="3076956"/>
            <a:ext cx="1010400" cy="5865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43" name="Google Shape;443;p48"/>
          <p:cNvSpPr txBox="1"/>
          <p:nvPr/>
        </p:nvSpPr>
        <p:spPr>
          <a:xfrm>
            <a:off x="5713949" y="3237975"/>
            <a:ext cx="6561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Testing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8"/>
          <p:cNvSpPr/>
          <p:nvPr/>
        </p:nvSpPr>
        <p:spPr>
          <a:xfrm>
            <a:off x="7063739" y="3632453"/>
            <a:ext cx="1278900" cy="6744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45" name="Google Shape;445;p48"/>
          <p:cNvSpPr/>
          <p:nvPr/>
        </p:nvSpPr>
        <p:spPr>
          <a:xfrm>
            <a:off x="7094601" y="3758183"/>
            <a:ext cx="1216200" cy="4548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46" name="Google Shape;446;p48"/>
          <p:cNvSpPr/>
          <p:nvPr/>
        </p:nvSpPr>
        <p:spPr>
          <a:xfrm>
            <a:off x="7108317" y="3662172"/>
            <a:ext cx="1189800" cy="5865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47" name="Google Shape;447;p48"/>
          <p:cNvSpPr txBox="1"/>
          <p:nvPr/>
        </p:nvSpPr>
        <p:spPr>
          <a:xfrm>
            <a:off x="7235749" y="3823625"/>
            <a:ext cx="1062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Maintenance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8"/>
          <p:cNvSpPr txBox="1"/>
          <p:nvPr>
            <p:ph type="title"/>
          </p:nvPr>
        </p:nvSpPr>
        <p:spPr>
          <a:xfrm>
            <a:off x="2479225" y="6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SW Engineering – Classical WaterFall Model</a:t>
            </a:r>
            <a:endParaRPr sz="2400"/>
          </a:p>
        </p:txBody>
      </p:sp>
      <p:sp>
        <p:nvSpPr>
          <p:cNvPr id="449" name="Google Shape;449;p48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/>
          <p:nvPr>
            <p:ph type="title"/>
          </p:nvPr>
        </p:nvSpPr>
        <p:spPr>
          <a:xfrm>
            <a:off x="2479225" y="6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SW Engineering - Incrementale/Iterativo</a:t>
            </a:r>
            <a:endParaRPr sz="2400"/>
          </a:p>
        </p:txBody>
      </p:sp>
      <p:sp>
        <p:nvSpPr>
          <p:cNvPr id="455" name="Google Shape;455;p49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49"/>
          <p:cNvSpPr/>
          <p:nvPr/>
        </p:nvSpPr>
        <p:spPr>
          <a:xfrm>
            <a:off x="1873961" y="736060"/>
            <a:ext cx="4481700" cy="3671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0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Domande chiave:</a:t>
            </a:r>
            <a:endParaRPr/>
          </a:p>
        </p:txBody>
      </p:sp>
      <p:sp>
        <p:nvSpPr>
          <p:cNvPr id="462" name="Google Shape;462;p50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»"/>
            </a:pPr>
            <a:r>
              <a:rPr lang="en" sz="3000"/>
              <a:t>WHAT is TDD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»"/>
            </a:pPr>
            <a:r>
              <a:rPr lang="en" sz="3000"/>
              <a:t>HOW is it performed?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»"/>
            </a:pPr>
            <a:r>
              <a:rPr lang="en" sz="3000"/>
              <a:t>WHY do we do it?</a:t>
            </a:r>
            <a:endParaRPr sz="3000"/>
          </a:p>
        </p:txBody>
      </p:sp>
      <p:sp>
        <p:nvSpPr>
          <p:cNvPr id="463" name="Google Shape;463;p50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1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Perché fare TDD</a:t>
            </a:r>
            <a:endParaRPr/>
          </a:p>
        </p:txBody>
      </p:sp>
      <p:sp>
        <p:nvSpPr>
          <p:cNvPr id="469" name="Google Shape;469;p51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»"/>
            </a:pPr>
            <a:r>
              <a:rPr lang="en" sz="3000"/>
              <a:t>Brainstormate tra voi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»"/>
            </a:pPr>
            <a:r>
              <a:rPr lang="en" sz="3000"/>
              <a:t>90 secondi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»"/>
            </a:pPr>
            <a:r>
              <a:rPr lang="en" sz="3000"/>
              <a:t>Ipotizzate ipotizzate almeno un vantaggio e uno svantaggio.</a:t>
            </a:r>
            <a:endParaRPr sz="3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70" name="Google Shape;470;p5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2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Perché fare TDD (possibili risposte)</a:t>
            </a:r>
            <a:endParaRPr/>
          </a:p>
        </p:txBody>
      </p:sp>
      <p:sp>
        <p:nvSpPr>
          <p:cNvPr id="476" name="Google Shape;476;p52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600"/>
              </a:spcBef>
              <a:spcAft>
                <a:spcPts val="0"/>
              </a:spcAft>
              <a:buSzPts val="2800"/>
              <a:buChar char="»"/>
            </a:pPr>
            <a:r>
              <a:rPr lang="en" sz="2800"/>
              <a:t>Design evolutivo del codice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»"/>
            </a:pPr>
            <a:r>
              <a:rPr lang="en" sz="2800"/>
              <a:t>Focus su un unico aspetto utile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»"/>
            </a:pPr>
            <a:r>
              <a:rPr lang="en" sz="2800"/>
              <a:t>Sicurezza sul codice di produzione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»"/>
            </a:pPr>
            <a:r>
              <a:rPr lang="en" sz="2800"/>
              <a:t>Documentazione sempre aggiornata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»"/>
            </a:pPr>
            <a:r>
              <a:rPr lang="en" sz="2800"/>
              <a:t>Esprimere creatività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»"/>
            </a:pPr>
            <a:r>
              <a:rPr lang="en" sz="2800"/>
              <a:t>Dare un ritmo allo sviluppo</a:t>
            </a:r>
            <a:endParaRPr sz="2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477" name="Google Shape;477;p52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3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Possibili </a:t>
            </a:r>
            <a:r>
              <a:rPr lang="en"/>
              <a:t>problemi del TDD</a:t>
            </a:r>
            <a:endParaRPr/>
          </a:p>
        </p:txBody>
      </p:sp>
      <p:sp>
        <p:nvSpPr>
          <p:cNvPr id="483" name="Google Shape;483;p53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600"/>
              </a:spcBef>
              <a:spcAft>
                <a:spcPts val="0"/>
              </a:spcAft>
              <a:buSzPts val="2700"/>
              <a:buChar char="»"/>
            </a:pPr>
            <a:r>
              <a:rPr lang="en" sz="2700"/>
              <a:t>Più codice da scrivere e manutenere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»"/>
            </a:pPr>
            <a:r>
              <a:rPr lang="en" sz="2700"/>
              <a:t>Difficile da applicare ad integration testing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»"/>
            </a:pPr>
            <a:r>
              <a:rPr lang="en" sz="2700"/>
              <a:t>Richiede cambio di mentalità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»"/>
            </a:pPr>
            <a:r>
              <a:rPr lang="en" sz="2700"/>
              <a:t>Difficile da applicare al codice legacy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»"/>
            </a:pPr>
            <a:r>
              <a:rPr lang="en" sz="2700"/>
              <a:t>Refactoring spesso posto in secondo piano.</a:t>
            </a:r>
            <a:endParaRPr sz="2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484" name="Google Shape;484;p5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4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200">
                <a:solidFill>
                  <a:schemeClr val="accent1"/>
                </a:solidFill>
              </a:rPr>
              <a:t>5</a:t>
            </a:r>
            <a:r>
              <a:rPr b="0" lang="en" sz="7200">
                <a:solidFill>
                  <a:schemeClr val="accent1"/>
                </a:solidFill>
              </a:rPr>
              <a:t>.</a:t>
            </a:r>
            <a:endParaRPr b="0" sz="7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TDD - How?</a:t>
            </a:r>
            <a:endParaRPr/>
          </a:p>
        </p:txBody>
      </p:sp>
      <p:sp>
        <p:nvSpPr>
          <p:cNvPr id="490" name="Google Shape;490;p54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4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5"/>
          <p:cNvSpPr txBox="1"/>
          <p:nvPr/>
        </p:nvSpPr>
        <p:spPr>
          <a:xfrm>
            <a:off x="204234" y="184600"/>
            <a:ext cx="3067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Come si fa</a:t>
            </a:r>
            <a:r>
              <a:rPr b="1" lang="en" sz="19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1" lang="en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TDD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7" name="Google Shape;497;p55"/>
          <p:cNvSpPr/>
          <p:nvPr/>
        </p:nvSpPr>
        <p:spPr>
          <a:xfrm>
            <a:off x="1118997" y="720089"/>
            <a:ext cx="4024500" cy="3714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98" name="Google Shape;498;p55"/>
          <p:cNvSpPr txBox="1"/>
          <p:nvPr/>
        </p:nvSpPr>
        <p:spPr>
          <a:xfrm>
            <a:off x="2893498" y="1343550"/>
            <a:ext cx="6831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5"/>
          <p:cNvSpPr txBox="1"/>
          <p:nvPr/>
        </p:nvSpPr>
        <p:spPr>
          <a:xfrm>
            <a:off x="3912573" y="3349075"/>
            <a:ext cx="941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Green</a:t>
            </a: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5"/>
          <p:cNvSpPr txBox="1"/>
          <p:nvPr/>
        </p:nvSpPr>
        <p:spPr>
          <a:xfrm>
            <a:off x="1462649" y="3349075"/>
            <a:ext cx="11361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Arial"/>
                <a:ea typeface="Arial"/>
                <a:cs typeface="Arial"/>
                <a:sym typeface="Arial"/>
              </a:rPr>
              <a:t>Refactor</a:t>
            </a: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5"/>
          <p:cNvSpPr/>
          <p:nvPr/>
        </p:nvSpPr>
        <p:spPr>
          <a:xfrm>
            <a:off x="5415724" y="1316745"/>
            <a:ext cx="841057" cy="688657"/>
          </a:xfrm>
          <a:custGeom>
            <a:rect b="b" l="l" r="r" t="t"/>
            <a:pathLst>
              <a:path extrusionOk="0" h="918210" w="1121409">
                <a:moveTo>
                  <a:pt x="0" y="917689"/>
                </a:moveTo>
                <a:lnTo>
                  <a:pt x="1121219" y="917689"/>
                </a:lnTo>
                <a:lnTo>
                  <a:pt x="1121219" y="0"/>
                </a:lnTo>
                <a:lnTo>
                  <a:pt x="0" y="0"/>
                </a:lnTo>
                <a:lnTo>
                  <a:pt x="0" y="91768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02" name="Google Shape;502;p55"/>
          <p:cNvSpPr/>
          <p:nvPr/>
        </p:nvSpPr>
        <p:spPr>
          <a:xfrm>
            <a:off x="5415724" y="2005021"/>
            <a:ext cx="841057" cy="688658"/>
          </a:xfrm>
          <a:custGeom>
            <a:rect b="b" l="l" r="r" t="t"/>
            <a:pathLst>
              <a:path extrusionOk="0" h="918210" w="1121409">
                <a:moveTo>
                  <a:pt x="0" y="917689"/>
                </a:moveTo>
                <a:lnTo>
                  <a:pt x="1121219" y="917689"/>
                </a:lnTo>
                <a:lnTo>
                  <a:pt x="1121219" y="0"/>
                </a:lnTo>
                <a:lnTo>
                  <a:pt x="0" y="0"/>
                </a:lnTo>
                <a:lnTo>
                  <a:pt x="0" y="917689"/>
                </a:lnTo>
                <a:close/>
              </a:path>
            </a:pathLst>
          </a:custGeom>
          <a:solidFill>
            <a:srgbClr val="53823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03" name="Google Shape;503;p55"/>
          <p:cNvSpPr/>
          <p:nvPr/>
        </p:nvSpPr>
        <p:spPr>
          <a:xfrm>
            <a:off x="5415724" y="2693298"/>
            <a:ext cx="841057" cy="688658"/>
          </a:xfrm>
          <a:custGeom>
            <a:rect b="b" l="l" r="r" t="t"/>
            <a:pathLst>
              <a:path extrusionOk="0" h="918210" w="1121409">
                <a:moveTo>
                  <a:pt x="0" y="917689"/>
                </a:moveTo>
                <a:lnTo>
                  <a:pt x="1121219" y="917689"/>
                </a:lnTo>
                <a:lnTo>
                  <a:pt x="1121219" y="0"/>
                </a:lnTo>
                <a:lnTo>
                  <a:pt x="0" y="0"/>
                </a:lnTo>
                <a:lnTo>
                  <a:pt x="0" y="91768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04" name="Google Shape;504;p55"/>
          <p:cNvSpPr/>
          <p:nvPr/>
        </p:nvSpPr>
        <p:spPr>
          <a:xfrm>
            <a:off x="5409819" y="1311020"/>
            <a:ext cx="3574200" cy="2081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graphicFrame>
        <p:nvGraphicFramePr>
          <p:cNvPr id="505" name="Google Shape;505;p55"/>
          <p:cNvGraphicFramePr/>
          <p:nvPr/>
        </p:nvGraphicFramePr>
        <p:xfrm>
          <a:off x="5389816" y="13167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{4A71738B-230A-4DC0-B563-E85B5FE8AA6B}</a:tableStyleId>
              </a:tblPr>
              <a:tblGrid>
                <a:gridCol w="866775"/>
                <a:gridCol w="2717000"/>
              </a:tblGrid>
              <a:tr h="702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Scrivo un test che fallisce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solidFill>
                      <a:srgbClr val="FFFFFF"/>
                    </a:solidFill>
                  </a:tcPr>
                </a:tc>
              </a:tr>
              <a:tr h="68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Green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25" marB="0" marR="0" marL="0">
                    <a:solidFill>
                      <a:srgbClr val="5382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Scrivo il codice che fa passare il test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25" marB="0" marR="0" marL="0">
                    <a:solidFill>
                      <a:srgbClr val="FFFFFF"/>
                    </a:solidFill>
                  </a:tcPr>
                </a:tc>
              </a:tr>
              <a:tr h="673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01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Refactor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25" marB="0" marR="0" marL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Pulisco e il codice ed il test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925" marB="0" marR="0" marL="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06" name="Google Shape;506;p55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6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512" name="Google Shape;51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700" y="1355475"/>
            <a:ext cx="5532725" cy="23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XP  Core practices</a:t>
            </a:r>
            <a:endParaRPr/>
          </a:p>
        </p:txBody>
      </p:sp>
      <p:pic>
        <p:nvPicPr>
          <p:cNvPr id="220" name="Google Shape;2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975" y="676900"/>
            <a:ext cx="6583000" cy="446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1"/>
          <p:cNvSpPr/>
          <p:nvPr/>
        </p:nvSpPr>
        <p:spPr>
          <a:xfrm>
            <a:off x="6683100" y="2607925"/>
            <a:ext cx="774300" cy="60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 txBox="1"/>
          <p:nvPr/>
        </p:nvSpPr>
        <p:spPr>
          <a:xfrm>
            <a:off x="7955625" y="3035075"/>
            <a:ext cx="51258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1"/>
          <p:cNvSpPr/>
          <p:nvPr/>
        </p:nvSpPr>
        <p:spPr>
          <a:xfrm>
            <a:off x="2537375" y="1416600"/>
            <a:ext cx="1191300" cy="60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1"/>
          <p:cNvSpPr/>
          <p:nvPr/>
        </p:nvSpPr>
        <p:spPr>
          <a:xfrm>
            <a:off x="5311500" y="2531725"/>
            <a:ext cx="873300" cy="60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1"/>
          <p:cNvSpPr/>
          <p:nvPr/>
        </p:nvSpPr>
        <p:spPr>
          <a:xfrm>
            <a:off x="2339700" y="2677225"/>
            <a:ext cx="1068600" cy="45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1"/>
          <p:cNvSpPr/>
          <p:nvPr/>
        </p:nvSpPr>
        <p:spPr>
          <a:xfrm>
            <a:off x="3787500" y="1541125"/>
            <a:ext cx="1068600" cy="60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1"/>
          <p:cNvSpPr/>
          <p:nvPr/>
        </p:nvSpPr>
        <p:spPr>
          <a:xfrm>
            <a:off x="5006700" y="1388725"/>
            <a:ext cx="1178100" cy="60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1"/>
          <p:cNvSpPr/>
          <p:nvPr/>
        </p:nvSpPr>
        <p:spPr>
          <a:xfrm>
            <a:off x="3711300" y="3674725"/>
            <a:ext cx="1178100" cy="60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1"/>
          <p:cNvSpPr/>
          <p:nvPr/>
        </p:nvSpPr>
        <p:spPr>
          <a:xfrm>
            <a:off x="5006700" y="3903325"/>
            <a:ext cx="1178100" cy="60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/>
          <p:nvPr/>
        </p:nvSpPr>
        <p:spPr>
          <a:xfrm>
            <a:off x="2492100" y="3827125"/>
            <a:ext cx="1178100" cy="60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1"/>
          <p:cNvSpPr/>
          <p:nvPr/>
        </p:nvSpPr>
        <p:spPr>
          <a:xfrm>
            <a:off x="1103550" y="2629625"/>
            <a:ext cx="873300" cy="50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"/>
          <p:cNvSpPr/>
          <p:nvPr/>
        </p:nvSpPr>
        <p:spPr>
          <a:xfrm>
            <a:off x="1577700" y="3170020"/>
            <a:ext cx="1178100" cy="45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1"/>
          <p:cNvSpPr/>
          <p:nvPr/>
        </p:nvSpPr>
        <p:spPr>
          <a:xfrm>
            <a:off x="3711300" y="4512925"/>
            <a:ext cx="1178100" cy="60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"/>
          <p:cNvSpPr/>
          <p:nvPr/>
        </p:nvSpPr>
        <p:spPr>
          <a:xfrm>
            <a:off x="3680375" y="730800"/>
            <a:ext cx="1191300" cy="60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7"/>
          <p:cNvSpPr txBox="1"/>
          <p:nvPr>
            <p:ph type="title"/>
          </p:nvPr>
        </p:nvSpPr>
        <p:spPr>
          <a:xfrm>
            <a:off x="11838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Le 3 regole del TDD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7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 voglio fare TDD devo rispettare le seguenti regole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Non scrivere codice di produzione prima di aver scritto  un test rosso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Non scrivere più di un test che fallisce, un errore di  compilazione è come un fallimento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Non scrivere più codice di produzione di quello  necessario per far passare il test correntemente rosso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7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8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tre A dei test</a:t>
            </a:r>
            <a:endParaRPr/>
          </a:p>
        </p:txBody>
      </p:sp>
      <p:sp>
        <p:nvSpPr>
          <p:cNvPr id="525" name="Google Shape;525;p58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6" name="Google Shape;52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625" y="1830425"/>
            <a:ext cx="2144263" cy="300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9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 scrivere i test (esempio)</a:t>
            </a:r>
            <a:endParaRPr/>
          </a:p>
        </p:txBody>
      </p:sp>
      <p:sp>
        <p:nvSpPr>
          <p:cNvPr id="532" name="Google Shape;532;p59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p59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Voglio testare le funzionalità base di una classe conto bancario  (Java + JUnit)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Courier"/>
                <a:ea typeface="Courier"/>
                <a:cs typeface="Courier"/>
                <a:sym typeface="Courier"/>
              </a:rPr>
              <a:t>BankAccount account = new BankAccount().WithBalance(10);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Courier"/>
                <a:ea typeface="Courier"/>
                <a:cs typeface="Courier"/>
                <a:sym typeface="Courier"/>
              </a:rPr>
              <a:t>account.addMoney(10);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Courier"/>
                <a:ea typeface="Courier"/>
                <a:cs typeface="Courier"/>
                <a:sym typeface="Courier"/>
              </a:rPr>
              <a:t>assertEquals(20, account.getBalance());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9"/>
          <p:cNvSpPr txBox="1"/>
          <p:nvPr/>
        </p:nvSpPr>
        <p:spPr>
          <a:xfrm>
            <a:off x="48150" y="2779269"/>
            <a:ext cx="10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Medium"/>
                <a:ea typeface="Oswald Medium"/>
                <a:cs typeface="Oswald Medium"/>
                <a:sym typeface="Oswald Medium"/>
              </a:rPr>
              <a:t>Arrange →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35" name="Google Shape;535;p59"/>
          <p:cNvSpPr txBox="1"/>
          <p:nvPr/>
        </p:nvSpPr>
        <p:spPr>
          <a:xfrm>
            <a:off x="48150" y="3312669"/>
            <a:ext cx="10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Medium"/>
                <a:ea typeface="Oswald Medium"/>
                <a:cs typeface="Oswald Medium"/>
                <a:sym typeface="Oswald Medium"/>
              </a:rPr>
              <a:t>Act → 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36" name="Google Shape;536;p59"/>
          <p:cNvSpPr txBox="1"/>
          <p:nvPr/>
        </p:nvSpPr>
        <p:spPr>
          <a:xfrm>
            <a:off x="48150" y="3769869"/>
            <a:ext cx="10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Medium"/>
                <a:ea typeface="Oswald Medium"/>
                <a:cs typeface="Oswald Medium"/>
                <a:sym typeface="Oswald Medium"/>
              </a:rPr>
              <a:t>Assert →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0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quale test partire?</a:t>
            </a:r>
            <a:endParaRPr/>
          </a:p>
        </p:txBody>
      </p:sp>
      <p:sp>
        <p:nvSpPr>
          <p:cNvPr id="542" name="Google Shape;542;p60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60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Happy Path: il caso più semplice/favorevole che porta  maggior valore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Sad Path: casi con input errato.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..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Boundaries Condition: i casi limite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1"/>
          <p:cNvSpPr txBox="1"/>
          <p:nvPr>
            <p:ph type="title"/>
          </p:nvPr>
        </p:nvSpPr>
        <p:spPr>
          <a:xfrm>
            <a:off x="1031425" y="1149725"/>
            <a:ext cx="79104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 scrivo i test - Esempio Boundaries</a:t>
            </a:r>
            <a:endParaRPr/>
          </a:p>
        </p:txBody>
      </p:sp>
      <p:sp>
        <p:nvSpPr>
          <p:cNvPr id="549" name="Google Shape;549;p6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61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Voglio testare le funzionalità base di una classe conto bancario  (Java + JUnit)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Courier"/>
                <a:ea typeface="Courier"/>
                <a:cs typeface="Courier"/>
                <a:sym typeface="Courier"/>
              </a:rPr>
              <a:t>BankAccount account = new BankAccount().WithBalance(0);</a:t>
            </a:r>
            <a:endParaRPr b="1" sz="1700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Courier"/>
                <a:ea typeface="Courier"/>
                <a:cs typeface="Courier"/>
                <a:sym typeface="Courier"/>
              </a:rPr>
              <a:t>account.addMoney(0);</a:t>
            </a:r>
            <a:endParaRPr b="1" sz="1700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Courier"/>
                <a:ea typeface="Courier"/>
                <a:cs typeface="Courier"/>
                <a:sym typeface="Courier"/>
              </a:rPr>
              <a:t>assertThat("Balance must be 0", account.getBalance(), is(0));</a:t>
            </a:r>
            <a:endParaRPr b="1" sz="1700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Courier"/>
                <a:ea typeface="Courier"/>
                <a:cs typeface="Courier"/>
                <a:sym typeface="Courier"/>
              </a:rPr>
              <a:t>account.addMoney(null);</a:t>
            </a:r>
            <a:endParaRPr b="1" sz="1700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latin typeface="Courier"/>
                <a:ea typeface="Courier"/>
                <a:cs typeface="Courier"/>
                <a:sym typeface="Courier"/>
              </a:rPr>
              <a:t>assertThrown(account.getBalance());</a:t>
            </a:r>
            <a:endParaRPr b="1" sz="1700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2"/>
          <p:cNvSpPr txBox="1"/>
          <p:nvPr/>
        </p:nvSpPr>
        <p:spPr>
          <a:xfrm>
            <a:off x="687704" y="1364361"/>
            <a:ext cx="7597200" cy="12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950">
            <a:noAutofit/>
          </a:bodyPr>
          <a:lstStyle/>
          <a:p>
            <a:pPr indent="0" lvl="0" marL="1270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latin typeface="Oswald"/>
                <a:ea typeface="Oswald"/>
                <a:cs typeface="Oswald"/>
                <a:sym typeface="Oswald"/>
              </a:rPr>
              <a:t>"</a:t>
            </a:r>
            <a:r>
              <a:rPr b="1" i="1" lang="en" sz="3000">
                <a:latin typeface="Oswald"/>
                <a:ea typeface="Oswald"/>
                <a:cs typeface="Oswald"/>
                <a:sym typeface="Oswald"/>
              </a:rPr>
              <a:t>Refactoring is a disciplined technique for restructuring an  existing body of code, altering its internal  structure without changing its external behavior"</a:t>
            </a:r>
            <a:endParaRPr b="1" sz="3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6" name="Google Shape;556;p62"/>
          <p:cNvSpPr txBox="1"/>
          <p:nvPr>
            <p:ph idx="4294967295" type="subTitle"/>
          </p:nvPr>
        </p:nvSpPr>
        <p:spPr>
          <a:xfrm>
            <a:off x="681126" y="3454325"/>
            <a:ext cx="52527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950">
            <a:noAutofit/>
          </a:bodyPr>
          <a:lstStyle/>
          <a:p>
            <a:pPr indent="0" lvl="0" marL="12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Ovvero: l'esecuzione di azioni di ristrutturazione del codice volte a  migliorarne la struttura interna, abbassandone la complessità senza  modificarne le funzionalità</a:t>
            </a:r>
            <a:endParaRPr b="1" sz="1100">
              <a:solidFill>
                <a:srgbClr val="FFFFFF"/>
              </a:solidFill>
            </a:endParaRPr>
          </a:p>
        </p:txBody>
      </p:sp>
      <p:sp>
        <p:nvSpPr>
          <p:cNvPr id="557" name="Google Shape;557;p62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3"/>
          <p:cNvSpPr txBox="1"/>
          <p:nvPr>
            <p:ph type="title"/>
          </p:nvPr>
        </p:nvSpPr>
        <p:spPr>
          <a:xfrm>
            <a:off x="2326825" y="6725"/>
            <a:ext cx="79104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Cos’è il refactoring</a:t>
            </a:r>
            <a:endParaRPr/>
          </a:p>
        </p:txBody>
      </p:sp>
      <p:sp>
        <p:nvSpPr>
          <p:cNvPr id="563" name="Google Shape;563;p6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4" name="Google Shape;564;p63"/>
          <p:cNvSpPr txBox="1"/>
          <p:nvPr>
            <p:ph idx="1" type="body"/>
          </p:nvPr>
        </p:nvSpPr>
        <p:spPr>
          <a:xfrm>
            <a:off x="1031425" y="1015125"/>
            <a:ext cx="5760300" cy="25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S</a:t>
            </a:r>
            <a:r>
              <a:rPr lang="en" sz="1800"/>
              <a:t>i basa su una serie di piccole trasformazioni che preservano il  comportamento; ogni trasformazione (refactoring) è limitata, ma una  sequenza di queste può portare ad una significativa ristrutturazione.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Poichè ogni trasformazione è limitata è poco verosimile abbia un impatto  negativo ed elevato: è controllabile.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Dopo ogni refactoring, grazie ai test soprattutto, il software mantiene  inalterate le funzionalità per definizione (se abbiamo fatto un refactoring)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Si riduce, grazie ai test, la possibilità di introdurre errori nel software  durante le ristrutturazioni del codice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4"/>
          <p:cNvSpPr txBox="1"/>
          <p:nvPr>
            <p:ph type="title"/>
          </p:nvPr>
        </p:nvSpPr>
        <p:spPr>
          <a:xfrm>
            <a:off x="2326825" y="6725"/>
            <a:ext cx="79104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Benefici del Refactoring</a:t>
            </a:r>
            <a:endParaRPr/>
          </a:p>
        </p:txBody>
      </p:sp>
      <p:sp>
        <p:nvSpPr>
          <p:cNvPr id="570" name="Google Shape;570;p64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1" name="Google Shape;571;p64"/>
          <p:cNvSpPr txBox="1"/>
          <p:nvPr>
            <p:ph idx="1" type="body"/>
          </p:nvPr>
        </p:nvSpPr>
        <p:spPr>
          <a:xfrm>
            <a:off x="1031425" y="1015125"/>
            <a:ext cx="5760300" cy="25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Non far degradare il design del SW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Eliminare codice duplicato (!!!)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Rendere il codice più facile da comprendere (per il team nonché per i prof)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Trovare Bug (se un test fallisce sono già a metà dell’opera)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Velocizzare lo sviluppo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5"/>
          <p:cNvSpPr txBox="1"/>
          <p:nvPr>
            <p:ph type="title"/>
          </p:nvPr>
        </p:nvSpPr>
        <p:spPr>
          <a:xfrm>
            <a:off x="2326825" y="6725"/>
            <a:ext cx="79104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Smell</a:t>
            </a:r>
            <a:endParaRPr/>
          </a:p>
        </p:txBody>
      </p:sp>
      <p:sp>
        <p:nvSpPr>
          <p:cNvPr id="577" name="Google Shape;577;p65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8" name="Google Shape;578;p65"/>
          <p:cNvSpPr txBox="1"/>
          <p:nvPr>
            <p:ph idx="1" type="body"/>
          </p:nvPr>
        </p:nvSpPr>
        <p:spPr>
          <a:xfrm>
            <a:off x="1031425" y="1015125"/>
            <a:ext cx="5760300" cy="25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Da dove parto a fare refactoring? Dai Code Smell!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"Insieme di caratteristiche che il codice sorgente può avere e che sono  generalmente riconosciute come probabili indicazioni di un difetto di  programmazione"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Non sono bug! (il software funziona correttamente)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Sono "debolezze" del codice che ne riducono la qualità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Il sito “definitivo” di riferimento: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https://refactoring.guru/refactoring/smells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6"/>
          <p:cNvSpPr txBox="1"/>
          <p:nvPr>
            <p:ph type="title"/>
          </p:nvPr>
        </p:nvSpPr>
        <p:spPr>
          <a:xfrm>
            <a:off x="2326825" y="6725"/>
            <a:ext cx="79104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design</a:t>
            </a:r>
            <a:endParaRPr/>
          </a:p>
        </p:txBody>
      </p:sp>
      <p:sp>
        <p:nvSpPr>
          <p:cNvPr id="584" name="Google Shape;584;p66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5" name="Google Shape;585;p66"/>
          <p:cNvSpPr txBox="1"/>
          <p:nvPr>
            <p:ph idx="1" type="body"/>
          </p:nvPr>
        </p:nvSpPr>
        <p:spPr>
          <a:xfrm>
            <a:off x="1031425" y="1015125"/>
            <a:ext cx="5760300" cy="25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Char char="»"/>
            </a:pPr>
            <a:r>
              <a:rPr lang="en" sz="2100"/>
              <a:t>Tutti i test sono verdi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»"/>
            </a:pPr>
            <a:r>
              <a:rPr lang="en" sz="2100"/>
              <a:t>Non c'è duplicazione (Codice duplicato?, logica duplicata? Algoritmi interscambiabili?)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»"/>
            </a:pPr>
            <a:r>
              <a:rPr lang="en" sz="2100"/>
              <a:t>L'intento del programmatore è espresso chiaramente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»"/>
            </a:pPr>
            <a:r>
              <a:rPr lang="en" sz="2100"/>
              <a:t>Il numero di classi e metodi è minimo</a:t>
            </a:r>
            <a:endParaRPr sz="2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200">
                <a:solidFill>
                  <a:schemeClr val="accent1"/>
                </a:solidFill>
              </a:rPr>
              <a:t>2</a:t>
            </a:r>
            <a:r>
              <a:rPr b="0" lang="en" sz="7200">
                <a:solidFill>
                  <a:schemeClr val="accent1"/>
                </a:solidFill>
              </a:rPr>
              <a:t>.</a:t>
            </a:r>
            <a:endParaRPr b="0" sz="7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conventions</a:t>
            </a:r>
            <a:endParaRPr/>
          </a:p>
        </p:txBody>
      </p:sp>
      <p:sp>
        <p:nvSpPr>
          <p:cNvPr id="240" name="Google Shape;240;p22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2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" name="Google Shape;2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525" y="133313"/>
            <a:ext cx="476250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7"/>
          <p:cNvSpPr txBox="1"/>
          <p:nvPr>
            <p:ph type="title"/>
          </p:nvPr>
        </p:nvSpPr>
        <p:spPr>
          <a:xfrm>
            <a:off x="2326825" y="6725"/>
            <a:ext cx="79104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 dovrebbe essere un test?</a:t>
            </a:r>
            <a:endParaRPr/>
          </a:p>
        </p:txBody>
      </p:sp>
      <p:sp>
        <p:nvSpPr>
          <p:cNvPr id="591" name="Google Shape;591;p67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2" name="Google Shape;592;p67"/>
          <p:cNvSpPr txBox="1"/>
          <p:nvPr>
            <p:ph idx="1" type="body"/>
          </p:nvPr>
        </p:nvSpPr>
        <p:spPr>
          <a:xfrm>
            <a:off x="1031425" y="1015125"/>
            <a:ext cx="5760300" cy="25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Char char="»"/>
            </a:pPr>
            <a:r>
              <a:rPr lang="en" sz="2100"/>
              <a:t>Veloce (Li dobbiamo lanciare centinaia di volte! Domanda: Tutti?)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»"/>
            </a:pPr>
            <a:r>
              <a:rPr lang="en" sz="2100"/>
              <a:t>Ripetibile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»"/>
            </a:pPr>
            <a:r>
              <a:rPr lang="en" sz="2100"/>
              <a:t>Indipendente (dagli altri test, altrimenti si diventa pazzi!)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»"/>
            </a:pPr>
            <a:r>
              <a:rPr lang="en" sz="2100"/>
              <a:t>Isolato (dal codice di produzione)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⋄"/>
            </a:pPr>
            <a:r>
              <a:rPr lang="en" sz="2100"/>
              <a:t>Separazione progetti A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⋄"/>
            </a:pPr>
            <a:r>
              <a:rPr lang="en" sz="2100"/>
              <a:t>Anche se molti tool non partono così (test e src vicini di casa)!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⋄"/>
            </a:pPr>
            <a:r>
              <a:rPr lang="en" sz="2100"/>
              <a:t>A volte promuoviamo classi di test a classi applicative</a:t>
            </a:r>
            <a:endParaRPr sz="2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8"/>
          <p:cNvSpPr txBox="1"/>
          <p:nvPr>
            <p:ph type="title"/>
          </p:nvPr>
        </p:nvSpPr>
        <p:spPr>
          <a:xfrm>
            <a:off x="2326825" y="6725"/>
            <a:ext cx="79104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 dovrebbe essere un test? (2)</a:t>
            </a:r>
            <a:endParaRPr/>
          </a:p>
        </p:txBody>
      </p:sp>
      <p:sp>
        <p:nvSpPr>
          <p:cNvPr id="598" name="Google Shape;598;p68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9" name="Google Shape;599;p68"/>
          <p:cNvSpPr txBox="1"/>
          <p:nvPr>
            <p:ph idx="1" type="body"/>
          </p:nvPr>
        </p:nvSpPr>
        <p:spPr>
          <a:xfrm>
            <a:off x="1031425" y="1015125"/>
            <a:ext cx="5760300" cy="25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Char char="»"/>
            </a:pPr>
            <a:r>
              <a:rPr lang="en" sz="2100"/>
              <a:t>Rifattorizzato (testare le primitive di test)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»"/>
            </a:pPr>
            <a:r>
              <a:rPr lang="en" sz="2100"/>
              <a:t>Non distruttivo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⋄"/>
            </a:pPr>
            <a:r>
              <a:rPr lang="en" sz="2100"/>
              <a:t>Preserva le condizioni iniziali (No Drop table)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»"/>
            </a:pPr>
            <a:r>
              <a:rPr lang="en" sz="2100"/>
              <a:t>Self verified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⋄"/>
            </a:pPr>
            <a:r>
              <a:rPr lang="en" sz="2100"/>
              <a:t>E’ chiaro perché fallisce? Se fallisce devo capire al volo come mai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⋄"/>
            </a:pPr>
            <a:r>
              <a:rPr lang="en" sz="2100"/>
              <a:t>Piuttosto metto un messaggio nelle asserzioni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»"/>
            </a:pPr>
            <a:r>
              <a:rPr lang="en" sz="2100"/>
              <a:t>Timely (eseguito in tempo ragionevole)</a:t>
            </a:r>
            <a:endParaRPr sz="2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9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500"/>
              <a:t>Chi testa il test?</a:t>
            </a:r>
            <a:endParaRPr b="0" sz="4500"/>
          </a:p>
        </p:txBody>
      </p:sp>
      <p:sp>
        <p:nvSpPr>
          <p:cNvPr id="605" name="Google Shape;605;p69"/>
          <p:cNvSpPr txBox="1"/>
          <p:nvPr/>
        </p:nvSpPr>
        <p:spPr>
          <a:xfrm>
            <a:off x="681747" y="2001550"/>
            <a:ext cx="3943200" cy="1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60 secondi per pensarci a coppie….</a:t>
            </a:r>
            <a:endParaRPr sz="2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06" name="Google Shape;60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2061" y="1"/>
            <a:ext cx="380194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9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8" name="Google Shape;608;p69"/>
          <p:cNvSpPr txBox="1"/>
          <p:nvPr/>
        </p:nvSpPr>
        <p:spPr>
          <a:xfrm>
            <a:off x="681747" y="2839750"/>
            <a:ext cx="3943200" cy="1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Il QA?</a:t>
            </a:r>
            <a:endParaRPr sz="2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Il PO?</a:t>
            </a:r>
            <a:endParaRPr sz="2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Lo SM?</a:t>
            </a:r>
            <a:endParaRPr sz="2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Il mio compagno di pair?</a:t>
            </a:r>
            <a:endParaRPr sz="2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Un tester del test?</a:t>
            </a:r>
            <a:endParaRPr sz="2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Un test automatico del test?</a:t>
            </a:r>
            <a:endParaRPr sz="2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0"/>
          <p:cNvSpPr txBox="1"/>
          <p:nvPr/>
        </p:nvSpPr>
        <p:spPr>
          <a:xfrm>
            <a:off x="217699" y="243325"/>
            <a:ext cx="1525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4" name="Google Shape;614;p70"/>
          <p:cNvSpPr txBox="1"/>
          <p:nvPr>
            <p:ph idx="4294967295" type="title"/>
          </p:nvPr>
        </p:nvSpPr>
        <p:spPr>
          <a:xfrm>
            <a:off x="148361" y="1355788"/>
            <a:ext cx="2910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0000"/>
                </a:solidFill>
              </a:rPr>
              <a:t>Test del Test: </a:t>
            </a:r>
            <a:br>
              <a:rPr b="0" lang="en">
                <a:solidFill>
                  <a:srgbClr val="000000"/>
                </a:solidFill>
              </a:rPr>
            </a:br>
            <a:r>
              <a:rPr b="0" lang="en" sz="3000">
                <a:solidFill>
                  <a:srgbClr val="000000"/>
                </a:solidFill>
              </a:rPr>
              <a:t>RED verifica il test!</a:t>
            </a:r>
            <a:endParaRPr b="0" sz="3000"/>
          </a:p>
        </p:txBody>
      </p:sp>
      <p:sp>
        <p:nvSpPr>
          <p:cNvPr id="615" name="Google Shape;615;p70"/>
          <p:cNvSpPr/>
          <p:nvPr/>
        </p:nvSpPr>
        <p:spPr>
          <a:xfrm>
            <a:off x="2795397" y="651510"/>
            <a:ext cx="4024500" cy="3714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16" name="Google Shape;616;p70"/>
          <p:cNvSpPr txBox="1"/>
          <p:nvPr/>
        </p:nvSpPr>
        <p:spPr>
          <a:xfrm>
            <a:off x="4356550" y="1076800"/>
            <a:ext cx="13425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endParaRPr sz="4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70"/>
          <p:cNvSpPr txBox="1"/>
          <p:nvPr/>
        </p:nvSpPr>
        <p:spPr>
          <a:xfrm>
            <a:off x="5589447" y="3280500"/>
            <a:ext cx="9555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Green</a:t>
            </a: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70"/>
          <p:cNvSpPr txBox="1"/>
          <p:nvPr/>
        </p:nvSpPr>
        <p:spPr>
          <a:xfrm>
            <a:off x="3139250" y="3280500"/>
            <a:ext cx="12174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Arial"/>
                <a:ea typeface="Arial"/>
                <a:cs typeface="Arial"/>
                <a:sym typeface="Arial"/>
              </a:rPr>
              <a:t>Refactor</a:t>
            </a: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70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1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200">
                <a:solidFill>
                  <a:schemeClr val="accent1"/>
                </a:solidFill>
              </a:rPr>
              <a:t>6</a:t>
            </a:r>
            <a:r>
              <a:rPr b="0" lang="en" sz="7200">
                <a:solidFill>
                  <a:schemeClr val="accent1"/>
                </a:solidFill>
              </a:rPr>
              <a:t>.</a:t>
            </a:r>
            <a:endParaRPr b="0" sz="7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 programming</a:t>
            </a:r>
            <a:endParaRPr/>
          </a:p>
        </p:txBody>
      </p:sp>
      <p:sp>
        <p:nvSpPr>
          <p:cNvPr id="625" name="Google Shape;625;p71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Rythm &amp; Flow</a:t>
            </a:r>
            <a:endParaRPr/>
          </a:p>
        </p:txBody>
      </p:sp>
      <p:sp>
        <p:nvSpPr>
          <p:cNvPr id="626" name="Google Shape;626;p7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2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ritmo dello sviluppo</a:t>
            </a:r>
            <a:endParaRPr/>
          </a:p>
        </p:txBody>
      </p:sp>
      <p:sp>
        <p:nvSpPr>
          <p:cNvPr id="632" name="Google Shape;632;p72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3" name="Google Shape;633;p72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Char char="»"/>
            </a:pPr>
            <a:r>
              <a:rPr lang="en" sz="2100"/>
              <a:t>Come possiamo introdurre il concetto di ritmo nella giornata dello  sviluppatore?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»"/>
            </a:pPr>
            <a:r>
              <a:rPr lang="en" sz="2100"/>
              <a:t>Possiamo usare uno strumento che ci permetta anche di valutare il  tempo speso?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»"/>
            </a:pPr>
            <a:r>
              <a:rPr lang="en" sz="2100"/>
              <a:t>Quale unità di misura scegliere?</a:t>
            </a:r>
            <a:endParaRPr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3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Proposta</a:t>
            </a:r>
            <a:endParaRPr/>
          </a:p>
        </p:txBody>
      </p:sp>
      <p:sp>
        <p:nvSpPr>
          <p:cNvPr id="639" name="Google Shape;639;p7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0" name="Google Shape;640;p73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100">
                <a:latin typeface="Courier"/>
                <a:ea typeface="Courier"/>
                <a:cs typeface="Courier"/>
                <a:sym typeface="Courier"/>
              </a:rPr>
              <a:t>{</a:t>
            </a:r>
            <a:endParaRPr b="1" sz="2100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100">
                <a:latin typeface="Courier"/>
                <a:ea typeface="Courier"/>
                <a:cs typeface="Courier"/>
                <a:sym typeface="Courier"/>
              </a:rPr>
              <a:t>“name”: “tecnica del pomdoro”,</a:t>
            </a:r>
            <a:endParaRPr b="1" sz="2100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100">
                <a:latin typeface="Courier"/>
                <a:ea typeface="Courier"/>
                <a:cs typeface="Courier"/>
                <a:sym typeface="Courier"/>
              </a:rPr>
              <a:t>“youtube”: https://www.youtube.com/watch?v=CT70iCaG0Gs,  “website”: “http://pomodorotechnique.com/”</a:t>
            </a:r>
            <a:endParaRPr b="1" sz="2100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100">
                <a:latin typeface="Courier"/>
                <a:ea typeface="Courier"/>
                <a:cs typeface="Courier"/>
                <a:sym typeface="Courier"/>
              </a:rPr>
              <a:t>}</a:t>
            </a:r>
            <a:endParaRPr b="1" sz="2100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4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Pair Programming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6" name="Google Shape;646;p74"/>
          <p:cNvSpPr/>
          <p:nvPr/>
        </p:nvSpPr>
        <p:spPr>
          <a:xfrm>
            <a:off x="712089" y="924687"/>
            <a:ext cx="2988900" cy="3123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47" name="Google Shape;647;p74"/>
          <p:cNvSpPr/>
          <p:nvPr/>
        </p:nvSpPr>
        <p:spPr>
          <a:xfrm>
            <a:off x="3761613" y="883539"/>
            <a:ext cx="4814400" cy="2992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48" name="Google Shape;648;p74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9" name="Google Shape;649;p74"/>
          <p:cNvSpPr txBox="1"/>
          <p:nvPr>
            <p:ph type="title"/>
          </p:nvPr>
        </p:nvSpPr>
        <p:spPr>
          <a:xfrm>
            <a:off x="2555425" y="829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 Programming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5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>
                <a:solidFill>
                  <a:schemeClr val="dk2"/>
                </a:solidFill>
              </a:rPr>
              <a:t>I programmatori lavorano sempre in coppia, alternandosi tra i ruoli di Driver e Navigator.</a:t>
            </a:r>
            <a:endParaRPr b="0" sz="2100">
              <a:solidFill>
                <a:schemeClr val="dk2"/>
              </a:solidFill>
            </a:endParaRPr>
          </a:p>
        </p:txBody>
      </p:sp>
      <p:sp>
        <p:nvSpPr>
          <p:cNvPr id="655" name="Google Shape;655;p75"/>
          <p:cNvSpPr txBox="1"/>
          <p:nvPr>
            <p:ph idx="1" type="body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DRIVER</a:t>
            </a:r>
            <a:endParaRPr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1800"/>
              <a:buFont typeface="Titillium Web Light"/>
              <a:buChar char="»"/>
            </a:pP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Ha mouse e tastiera</a:t>
            </a:r>
            <a:endParaRPr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800"/>
              <a:buFont typeface="Titillium Web Light"/>
              <a:buChar char="»"/>
            </a:pP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Scrive i test ed il codice</a:t>
            </a:r>
            <a:endParaRPr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800"/>
              <a:buFont typeface="Titillium Web Light"/>
              <a:buChar char="»"/>
            </a:pP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Ha una visione di breve periodo</a:t>
            </a:r>
            <a:endParaRPr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656" name="Google Shape;656;p75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7" name="Google Shape;657;p75"/>
          <p:cNvSpPr txBox="1"/>
          <p:nvPr>
            <p:ph idx="2" type="body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NAVIGATOR</a:t>
            </a:r>
            <a:endParaRPr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1800"/>
              <a:buFont typeface="Titillium Web Light"/>
              <a:buChar char="»"/>
            </a:pP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Ha una todo-list</a:t>
            </a:r>
            <a:endParaRPr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800"/>
              <a:buFont typeface="Titillium Web Light"/>
              <a:buChar char="»"/>
            </a:pP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Appunta i test mancanti</a:t>
            </a:r>
            <a:endParaRPr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800"/>
              <a:buFont typeface="Titillium Web Light"/>
              <a:buChar char="»"/>
            </a:pP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Appunta refactoring possibili</a:t>
            </a:r>
            <a:endParaRPr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800"/>
              <a:buFont typeface="Titillium Web Light"/>
              <a:buChar char="»"/>
            </a:pP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Ha una visione di lungo periodo</a:t>
            </a:r>
            <a:endParaRPr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75"/>
          <p:cNvSpPr txBox="1"/>
          <p:nvPr>
            <p:ph type="title"/>
          </p:nvPr>
        </p:nvSpPr>
        <p:spPr>
          <a:xfrm>
            <a:off x="2479225" y="829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 Programming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6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Stili e varianti</a:t>
            </a:r>
            <a:endParaRPr/>
          </a:p>
        </p:txBody>
      </p:sp>
      <p:sp>
        <p:nvSpPr>
          <p:cNvPr id="664" name="Google Shape;664;p76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1800"/>
              <a:buFont typeface="Titillium Web Light"/>
              <a:buAutoNum type="arabicPeriod"/>
            </a:pPr>
            <a:r>
              <a:rPr b="1"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Classica</a:t>
            </a: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: Driver scrive codice, Navigator commenta controlla ad alto livello 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800"/>
              <a:buFont typeface="Titillium Web Light"/>
              <a:buAutoNum type="arabicPeriod"/>
            </a:pPr>
            <a:r>
              <a:rPr b="1"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Hard</a:t>
            </a: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: Navigator detta le idee, Driver esegue - </a:t>
            </a:r>
            <a:r>
              <a:rPr i="1"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“For an idea to go from your head into the computer it MUST go through someone else's hands”</a:t>
            </a:r>
            <a:endParaRPr i="1"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800"/>
              <a:buFont typeface="Titillium Web Light"/>
              <a:buAutoNum type="arabicPeriod"/>
            </a:pPr>
            <a:r>
              <a:rPr b="1"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Tour</a:t>
            </a: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: Driver fa tutte le scelte raccontando quel che fa, Navigator segue il ragionamento e controlla 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1800"/>
              <a:buFont typeface="Titillium Web Light"/>
              <a:buAutoNum type="arabicPeriod"/>
            </a:pPr>
            <a:r>
              <a:rPr b="1" lang="en" sz="18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Mob</a:t>
            </a: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: un intero gruppo partecipa come Navigator, un solo driver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standards</a:t>
            </a:r>
            <a:endParaRPr/>
          </a:p>
        </p:txBody>
      </p:sp>
      <p:sp>
        <p:nvSpPr>
          <p:cNvPr id="248" name="Google Shape;248;p23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000"/>
              <a:buFont typeface="Titillium Web Light"/>
              <a:buChar char="▪"/>
            </a:pP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Sono approvati dal Team di Sviluppo, non imposti. Supportano anche la pratica CoCoOw.</a:t>
            </a:r>
            <a:endParaRPr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000"/>
              <a:buFont typeface="Titillium Web Light"/>
              <a:buChar char="▪"/>
            </a:pP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Appoggiarsi a standard esistenti (integrazione IDE)</a:t>
            </a:r>
            <a:endParaRPr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000"/>
              <a:buFont typeface="Titillium Web Light"/>
              <a:buChar char="▪"/>
            </a:pP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Esempi:</a:t>
            </a:r>
            <a:endParaRPr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2000"/>
              <a:buFont typeface="Titillium Web Light"/>
              <a:buChar char="▫"/>
            </a:pP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Uso di Javadoc (o analogo)</a:t>
            </a:r>
            <a:endParaRPr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2000"/>
              <a:buFont typeface="Titillium Web Light"/>
              <a:buChar char="▫"/>
            </a:pP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Usare standard affermati: </a:t>
            </a:r>
            <a:r>
              <a:rPr lang="en" u="sng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3"/>
              </a:rPr>
              <a:t>Google</a:t>
            </a: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, </a:t>
            </a:r>
            <a:r>
              <a:rPr lang="en" u="sng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4"/>
              </a:rPr>
              <a:t>Oracle</a:t>
            </a: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(Java), </a:t>
            </a:r>
            <a:r>
              <a:rPr lang="en" u="sng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5"/>
              </a:rPr>
              <a:t>PEP</a:t>
            </a: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(Python), </a:t>
            </a:r>
            <a:r>
              <a:rPr lang="en" u="sng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6"/>
              </a:rPr>
              <a:t>Google</a:t>
            </a: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, </a:t>
            </a:r>
            <a:r>
              <a:rPr lang="en" u="sng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7"/>
              </a:rPr>
              <a:t>CKAN</a:t>
            </a: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(Javascript)</a:t>
            </a:r>
            <a:endParaRPr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7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 Programming: annedottica</a:t>
            </a:r>
            <a:endParaRPr/>
          </a:p>
        </p:txBody>
      </p:sp>
      <p:graphicFrame>
        <p:nvGraphicFramePr>
          <p:cNvPr id="670" name="Google Shape;670;p77"/>
          <p:cNvGraphicFramePr/>
          <p:nvPr/>
        </p:nvGraphicFramePr>
        <p:xfrm>
          <a:off x="501975" y="23370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{F530FDF5-0869-46E6-B273-42AAC725280D}</a:tableStyleId>
              </a:tblPr>
              <a:tblGrid>
                <a:gridCol w="2806900"/>
                <a:gridCol w="2548325"/>
                <a:gridCol w="2417175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Progetto1: solisti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Progetto2: coppie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Dimensione (KLOC)</a:t>
                      </a:r>
                      <a:endParaRPr b="1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520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Team</a:t>
                      </a:r>
                      <a:endParaRPr b="1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Sforzo (mesi persona)</a:t>
                      </a:r>
                      <a:endParaRPr b="1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72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Produttività (KLOC/mp)</a:t>
                      </a:r>
                      <a:endParaRPr b="1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7.2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Produttività (KLOC/mpair)</a:t>
                      </a:r>
                      <a:endParaRPr b="1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n.d.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14.4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Difetti test unità</a:t>
                      </a:r>
                      <a:endParaRPr b="1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107 (5.34 difetti/KLOC)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183 (0.4 difetti/KLOC)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34300" marB="34300" marR="91450" marL="9145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Difetti test integrazione</a:t>
                      </a:r>
                      <a:endParaRPr b="1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46 (2.3 difetti/KLOC)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82 (0.2 difetti/KLOC)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34300" marB="34300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8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 Programming - Accounting</a:t>
            </a:r>
            <a:endParaRPr/>
          </a:p>
        </p:txBody>
      </p:sp>
      <p:sp>
        <p:nvSpPr>
          <p:cNvPr id="676" name="Google Shape;676;p78"/>
          <p:cNvSpPr txBox="1"/>
          <p:nvPr>
            <p:ph idx="2" type="body"/>
          </p:nvPr>
        </p:nvSpPr>
        <p:spPr>
          <a:xfrm>
            <a:off x="1023972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Git: remote condiviso</a:t>
            </a:r>
            <a:r>
              <a:rPr lang="en" sz="2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. </a:t>
            </a:r>
            <a:endParaRPr sz="2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3B55"/>
                </a:solidFill>
                <a:latin typeface="Courier New"/>
                <a:ea typeface="Courier New"/>
                <a:cs typeface="Courier New"/>
                <a:sym typeface="Courier New"/>
              </a:rPr>
              <a:t>$ git commit -m "Esempio di commit.</a:t>
            </a:r>
            <a:br>
              <a:rPr lang="en" sz="1200">
                <a:solidFill>
                  <a:srgbClr val="003B5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003B55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200">
                <a:solidFill>
                  <a:srgbClr val="003B5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003B55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200">
                <a:solidFill>
                  <a:srgbClr val="003B5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003B55"/>
                </a:solidFill>
                <a:latin typeface="Courier New"/>
                <a:ea typeface="Courier New"/>
                <a:cs typeface="Courier New"/>
                <a:sym typeface="Courier New"/>
              </a:rPr>
              <a:t>Co-authored-by: piffy &lt;</a:t>
            </a:r>
            <a:r>
              <a:rPr lang="en" sz="12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piffy@gmail.com</a:t>
            </a:r>
            <a:r>
              <a:rPr lang="en" sz="1200">
                <a:solidFill>
                  <a:srgbClr val="003B55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200">
                <a:solidFill>
                  <a:srgbClr val="003B55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003B55"/>
                </a:solidFill>
                <a:latin typeface="Courier New"/>
                <a:ea typeface="Courier New"/>
                <a:cs typeface="Courier New"/>
                <a:sym typeface="Courier New"/>
              </a:rPr>
              <a:t>Co-authored-by: prof.missiroli &lt;</a:t>
            </a:r>
            <a:r>
              <a:rPr lang="en" sz="12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prof.missiroli@unimore.it</a:t>
            </a:r>
            <a:r>
              <a:rPr lang="en" sz="1200">
                <a:solidFill>
                  <a:srgbClr val="003B55"/>
                </a:solidFill>
                <a:latin typeface="Courier New"/>
                <a:ea typeface="Courier New"/>
                <a:cs typeface="Courier New"/>
                <a:sym typeface="Courier New"/>
              </a:rPr>
              <a:t>&gt;"</a:t>
            </a:r>
            <a:endParaRPr sz="1200">
              <a:solidFill>
                <a:srgbClr val="003B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3B55"/>
                </a:solidFill>
                <a:latin typeface="Dosis"/>
                <a:ea typeface="Dosis"/>
                <a:cs typeface="Dosis"/>
                <a:sym typeface="Dosis"/>
              </a:rPr>
              <a:t>Tag introdotto da Github, presto acquisito da tutti</a:t>
            </a:r>
            <a:endParaRPr sz="1200">
              <a:solidFill>
                <a:srgbClr val="003B55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</a:t>
            </a:r>
            <a:endParaRPr sz="2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677" name="Google Shape;677;p78"/>
          <p:cNvSpPr txBox="1"/>
          <p:nvPr/>
        </p:nvSpPr>
        <p:spPr>
          <a:xfrm>
            <a:off x="6892775" y="2834800"/>
            <a:ext cx="755100" cy="66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Linee vuote</a:t>
            </a:r>
            <a:endParaRPr sz="12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678" name="Google Shape;678;p78"/>
          <p:cNvCxnSpPr>
            <a:stCxn id="677" idx="1"/>
          </p:cNvCxnSpPr>
          <p:nvPr/>
        </p:nvCxnSpPr>
        <p:spPr>
          <a:xfrm rot="10800000">
            <a:off x="3723575" y="3082450"/>
            <a:ext cx="3169200" cy="87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9" name="Google Shape;679;p78"/>
          <p:cNvCxnSpPr>
            <a:stCxn id="677" idx="1"/>
          </p:cNvCxnSpPr>
          <p:nvPr/>
        </p:nvCxnSpPr>
        <p:spPr>
          <a:xfrm flipH="1">
            <a:off x="3759275" y="3169450"/>
            <a:ext cx="3133500" cy="16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9"/>
          <p:cNvSpPr txBox="1"/>
          <p:nvPr/>
        </p:nvSpPr>
        <p:spPr>
          <a:xfrm>
            <a:off x="3037101" y="243325"/>
            <a:ext cx="381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Buone norme di convivenza</a:t>
            </a:r>
            <a:endParaRPr b="1" sz="19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85" name="Google Shape;68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825" y="1398900"/>
            <a:ext cx="3295774" cy="25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79"/>
          <p:cNvSpPr txBox="1"/>
          <p:nvPr>
            <p:ph idx="1" type="body"/>
          </p:nvPr>
        </p:nvSpPr>
        <p:spPr>
          <a:xfrm>
            <a:off x="1031425" y="1777125"/>
            <a:ext cx="46644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Non interrompere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Suggerire («cosa ne pensi?»)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Appuntarsi i problemi emersi – checklist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Igiene personale</a:t>
            </a:r>
            <a:endParaRPr/>
          </a:p>
        </p:txBody>
      </p:sp>
      <p:sp>
        <p:nvSpPr>
          <p:cNvPr id="687" name="Google Shape;687;p79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0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 Programming - Note</a:t>
            </a:r>
            <a:endParaRPr/>
          </a:p>
        </p:txBody>
      </p:sp>
      <p:sp>
        <p:nvSpPr>
          <p:cNvPr id="693" name="Google Shape;693;p80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003B55"/>
              </a:buClr>
              <a:buSzPts val="2000"/>
              <a:buFont typeface="Titillium Web Light"/>
              <a:buAutoNum type="alphaUcParenR"/>
            </a:pP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Non è detto che le coppie siano fisse. Anzi, in molti contesti si obbliga una turnazione stretta in modo da amalgamare gli stili programmazione ed eliminare la “Silo culture”.</a:t>
            </a:r>
            <a:endParaRPr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2000"/>
              <a:buFont typeface="Titillium Web Light"/>
              <a:buAutoNum type="alphaUcParenR"/>
            </a:pPr>
            <a:r>
              <a:rPr lang="en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Anche il miglior pilota ha bisogno di riposo e anche il miglior navigatore vuole adrenalina. Morale: cambiare ogni 2-3 pomi, seguire user story  diverse, affrontare le cose che si conoscono meno</a:t>
            </a:r>
            <a:endParaRPr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1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200">
                <a:solidFill>
                  <a:schemeClr val="accent1"/>
                </a:solidFill>
              </a:rPr>
              <a:t>7</a:t>
            </a:r>
            <a:r>
              <a:rPr b="0" lang="en" sz="7200">
                <a:solidFill>
                  <a:schemeClr val="accent1"/>
                </a:solidFill>
              </a:rPr>
              <a:t>.</a:t>
            </a:r>
            <a:endParaRPr b="0" sz="7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TDD Calisthenics</a:t>
            </a:r>
            <a:endParaRPr/>
          </a:p>
        </p:txBody>
      </p:sp>
      <p:sp>
        <p:nvSpPr>
          <p:cNvPr id="699" name="Google Shape;699;p81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8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2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Toolz</a:t>
            </a:r>
            <a:endParaRPr/>
          </a:p>
        </p:txBody>
      </p:sp>
      <p:sp>
        <p:nvSpPr>
          <p:cNvPr id="706" name="Google Shape;706;p82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Linguaggio di programmazione: Java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Un sistema di versionamento: Git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Un ambiente di sviluppo: come IDE di riferimento utilizzeremo IntelliJ IDEA, senza supporto di sistemi di building come Maven, Gradle e altro.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Un Test Framework: Ci concentreremo su Junit 5 (Jupiter). Questa versione permette anche di eseguire test scritti nelle versioni precedenti</a:t>
            </a:r>
            <a:br>
              <a:rPr lang="en"/>
            </a:br>
            <a:r>
              <a:rPr lang="en"/>
              <a:t> (JUnit Vintage).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82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3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713" name="Google Shape;713;p83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Vogliamo costruire una calcolatrice in grado di sommare i  numeri presenti una stringa di testo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La stringa può avere più numeri separati dalla virgola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Se non ho numeri voglio ottenere 0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….ho dimenticato qualcosa?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LINK: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https://osherove.com/tdd-kata-1</a:t>
            </a:r>
            <a:r>
              <a:rPr lang="en"/>
              <a:t> 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8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4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Iniziamo a lavorare</a:t>
            </a:r>
            <a:endParaRPr/>
          </a:p>
        </p:txBody>
      </p:sp>
      <p:sp>
        <p:nvSpPr>
          <p:cNvPr id="720" name="Google Shape;720;p84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METTETEVI A COPPIE</a:t>
            </a:r>
            <a:endParaRPr sz="3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STABILITE DRIVER &amp; NAVIGATOR</a:t>
            </a:r>
            <a:endParaRPr sz="3600"/>
          </a:p>
        </p:txBody>
      </p:sp>
      <p:sp>
        <p:nvSpPr>
          <p:cNvPr id="721" name="Google Shape;721;p84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5"/>
          <p:cNvSpPr txBox="1"/>
          <p:nvPr>
            <p:ph type="title"/>
          </p:nvPr>
        </p:nvSpPr>
        <p:spPr>
          <a:xfrm>
            <a:off x="217702" y="243325"/>
            <a:ext cx="3139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Step 1a - Project Setup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7" name="Google Shape;727;p85"/>
          <p:cNvSpPr txBox="1"/>
          <p:nvPr/>
        </p:nvSpPr>
        <p:spPr>
          <a:xfrm>
            <a:off x="1030797" y="640950"/>
            <a:ext cx="3068400" cy="3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76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/>
              <a:t>IntelliJ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rebuchet MS"/>
              <a:buChar char="●"/>
            </a:pPr>
            <a:r>
              <a:rPr i="1" lang="en" sz="2300">
                <a:latin typeface="Trebuchet MS"/>
                <a:ea typeface="Trebuchet MS"/>
                <a:cs typeface="Trebuchet MS"/>
                <a:sym typeface="Trebuchet MS"/>
              </a:rPr>
              <a:t>Creare un normale progetto Java. </a:t>
            </a:r>
            <a:endParaRPr i="1" sz="2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7465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rebuchet MS"/>
              <a:buChar char="●"/>
            </a:pPr>
            <a:r>
              <a:rPr i="1" lang="en" sz="2300">
                <a:latin typeface="Trebuchet MS"/>
                <a:ea typeface="Trebuchet MS"/>
                <a:cs typeface="Trebuchet MS"/>
                <a:sym typeface="Trebuchet MS"/>
              </a:rPr>
              <a:t>Create la classe StringCalculator</a:t>
            </a:r>
            <a:endParaRPr i="1" sz="2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8" name="Google Shape;728;p85"/>
          <p:cNvSpPr/>
          <p:nvPr/>
        </p:nvSpPr>
        <p:spPr>
          <a:xfrm>
            <a:off x="157733" y="566928"/>
            <a:ext cx="8815388" cy="6668"/>
          </a:xfrm>
          <a:custGeom>
            <a:rect b="b" l="l" r="r" t="t"/>
            <a:pathLst>
              <a:path extrusionOk="0" h="8890" w="11753850">
                <a:moveTo>
                  <a:pt x="0" y="8762"/>
                </a:moveTo>
                <a:lnTo>
                  <a:pt x="11753850" y="0"/>
                </a:lnTo>
              </a:path>
            </a:pathLst>
          </a:custGeom>
          <a:noFill/>
          <a:ln cap="flat" cmpd="sng" w="9525">
            <a:solidFill>
              <a:srgbClr val="A4A4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729" name="Google Shape;72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372" y="573596"/>
            <a:ext cx="447675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6"/>
          <p:cNvSpPr txBox="1"/>
          <p:nvPr>
            <p:ph type="title"/>
          </p:nvPr>
        </p:nvSpPr>
        <p:spPr>
          <a:xfrm>
            <a:off x="217702" y="243325"/>
            <a:ext cx="3139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Step 1b - Project Setup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5" name="Google Shape;735;p86"/>
          <p:cNvSpPr txBox="1"/>
          <p:nvPr/>
        </p:nvSpPr>
        <p:spPr>
          <a:xfrm>
            <a:off x="1030797" y="640950"/>
            <a:ext cx="3068400" cy="3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76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/>
              <a:t>IntelliJ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1778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i="1" lang="en" sz="2300">
                <a:latin typeface="Trebuchet MS"/>
                <a:ea typeface="Trebuchet MS"/>
                <a:cs typeface="Trebuchet MS"/>
                <a:sym typeface="Trebuchet MS"/>
              </a:rPr>
              <a:t>Create una cartella chiamata test</a:t>
            </a:r>
            <a:endParaRPr i="1" sz="2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1450" lvl="0" marL="1778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rebuchet MS"/>
              <a:buChar char="•"/>
            </a:pPr>
            <a:r>
              <a:rPr i="1" lang="en" sz="2300">
                <a:latin typeface="Trebuchet MS"/>
                <a:ea typeface="Trebuchet MS"/>
                <a:cs typeface="Trebuchet MS"/>
                <a:sym typeface="Trebuchet MS"/>
              </a:rPr>
              <a:t>Click Destro, Mark directory as &gt; Test source root</a:t>
            </a:r>
            <a:endParaRPr i="1" sz="2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1450" lvl="0" marL="1778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rebuchet MS"/>
              <a:buChar char="•"/>
            </a:pPr>
            <a:r>
              <a:rPr i="1" lang="en" sz="2300">
                <a:latin typeface="Trebuchet MS"/>
                <a:ea typeface="Trebuchet MS"/>
                <a:cs typeface="Trebuchet MS"/>
                <a:sym typeface="Trebuchet MS"/>
              </a:rPr>
              <a:t>Dovrebbe diventare verdino</a:t>
            </a:r>
            <a:endParaRPr i="1" sz="2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6" name="Google Shape;736;p86"/>
          <p:cNvSpPr/>
          <p:nvPr/>
        </p:nvSpPr>
        <p:spPr>
          <a:xfrm>
            <a:off x="157733" y="566928"/>
            <a:ext cx="8815388" cy="6668"/>
          </a:xfrm>
          <a:custGeom>
            <a:rect b="b" l="l" r="r" t="t"/>
            <a:pathLst>
              <a:path extrusionOk="0" h="8890" w="11753850">
                <a:moveTo>
                  <a:pt x="0" y="8762"/>
                </a:moveTo>
                <a:lnTo>
                  <a:pt x="11753850" y="0"/>
                </a:lnTo>
              </a:path>
            </a:pathLst>
          </a:custGeom>
          <a:noFill/>
          <a:ln cap="flat" cmpd="sng" w="9525">
            <a:solidFill>
              <a:srgbClr val="A4A4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737" name="Google Shape;73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597" y="725996"/>
            <a:ext cx="4740003" cy="2398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standards personali</a:t>
            </a:r>
            <a:endParaRPr/>
          </a:p>
        </p:txBody>
      </p:sp>
      <p:sp>
        <p:nvSpPr>
          <p:cNvPr id="254" name="Google Shape;254;p24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100"/>
              <a:buFont typeface="Titillium Web Light"/>
              <a:buChar char="▪"/>
            </a:pPr>
            <a:r>
              <a:rPr lang="en" sz="21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Ogni team PUO’ darsi regole specifiche, </a:t>
            </a:r>
            <a:endParaRPr sz="21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100"/>
              <a:buFont typeface="Titillium Web Light"/>
              <a:buChar char="▪"/>
            </a:pPr>
            <a:r>
              <a:rPr lang="en" sz="21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Esempi:</a:t>
            </a:r>
            <a:endParaRPr sz="21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2100"/>
              <a:buFont typeface="Titillium Web Light"/>
              <a:buChar char="▫"/>
            </a:pPr>
            <a:r>
              <a:rPr lang="en" sz="21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Uso del formato di variabili polacco (usato da Microsoft ad esempio): int64Hello, szInput..</a:t>
            </a:r>
            <a:endParaRPr sz="21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2100"/>
              <a:buFont typeface="Titillium Web Light"/>
              <a:buChar char="▫"/>
            </a:pPr>
            <a:r>
              <a:rPr lang="en" sz="21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Nessun metodo deve avere più di 16 righe</a:t>
            </a:r>
            <a:endParaRPr sz="21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2100"/>
              <a:buFont typeface="Titillium Web Light"/>
              <a:buChar char="▫"/>
            </a:pPr>
            <a:r>
              <a:rPr lang="en" sz="21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Non usare mai metodi statici (applicare Singleton)</a:t>
            </a:r>
            <a:endParaRPr sz="21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7"/>
          <p:cNvSpPr txBox="1"/>
          <p:nvPr>
            <p:ph type="title"/>
          </p:nvPr>
        </p:nvSpPr>
        <p:spPr>
          <a:xfrm>
            <a:off x="217702" y="243325"/>
            <a:ext cx="3139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Step 1c - Project Setup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3" name="Google Shape;743;p87"/>
          <p:cNvSpPr txBox="1"/>
          <p:nvPr/>
        </p:nvSpPr>
        <p:spPr>
          <a:xfrm>
            <a:off x="1030800" y="640950"/>
            <a:ext cx="24486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76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/>
              <a:t>IntelliJ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8750" lvl="0" marL="1778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rebuchet MS"/>
              <a:buChar char="•"/>
            </a:pPr>
            <a:r>
              <a:rPr i="1" lang="en" sz="2100">
                <a:latin typeface="Trebuchet MS"/>
                <a:ea typeface="Trebuchet MS"/>
                <a:cs typeface="Trebuchet MS"/>
                <a:sym typeface="Trebuchet MS"/>
              </a:rPr>
              <a:t>Fare ALT-invio sul nome della classe e scegliere “Create test”</a:t>
            </a:r>
            <a:endParaRPr i="1"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58750" lvl="0" marL="1778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rebuchet MS"/>
              <a:buChar char="•"/>
            </a:pPr>
            <a:r>
              <a:rPr i="1" lang="en" sz="2100">
                <a:latin typeface="Trebuchet MS"/>
                <a:ea typeface="Trebuchet MS"/>
                <a:cs typeface="Trebuchet MS"/>
                <a:sym typeface="Trebuchet MS"/>
              </a:rPr>
              <a:t>Scrivere org.junit.jupiter:junit-jupiter e premere ricerca. Selezionare quindi una versione dal drop-down menu (tipo 5.8.1)</a:t>
            </a:r>
            <a:endParaRPr i="1"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1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4" name="Google Shape;744;p87"/>
          <p:cNvSpPr/>
          <p:nvPr/>
        </p:nvSpPr>
        <p:spPr>
          <a:xfrm>
            <a:off x="157733" y="566928"/>
            <a:ext cx="8815388" cy="6668"/>
          </a:xfrm>
          <a:custGeom>
            <a:rect b="b" l="l" r="r" t="t"/>
            <a:pathLst>
              <a:path extrusionOk="0" h="8890" w="11753850">
                <a:moveTo>
                  <a:pt x="0" y="8762"/>
                </a:moveTo>
                <a:lnTo>
                  <a:pt x="11753850" y="0"/>
                </a:lnTo>
              </a:path>
            </a:pathLst>
          </a:custGeom>
          <a:noFill/>
          <a:ln cap="flat" cmpd="sng" w="9525">
            <a:solidFill>
              <a:srgbClr val="A4A4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745" name="Google Shape;74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975" y="1174350"/>
            <a:ext cx="5258624" cy="3803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2975" y="2043575"/>
            <a:ext cx="5258624" cy="2005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8"/>
          <p:cNvSpPr txBox="1"/>
          <p:nvPr>
            <p:ph type="title"/>
          </p:nvPr>
        </p:nvSpPr>
        <p:spPr>
          <a:xfrm>
            <a:off x="217702" y="243325"/>
            <a:ext cx="3139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Step 1d - Project Setup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2" name="Google Shape;752;p88"/>
          <p:cNvSpPr txBox="1"/>
          <p:nvPr/>
        </p:nvSpPr>
        <p:spPr>
          <a:xfrm>
            <a:off x="1030800" y="640950"/>
            <a:ext cx="8427600" cy="3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76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300"/>
              <a:t>IntelliJ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>
                <a:latin typeface="Trebuchet MS"/>
                <a:ea typeface="Trebuchet MS"/>
                <a:cs typeface="Trebuchet MS"/>
                <a:sym typeface="Trebuchet MS"/>
              </a:rPr>
              <a:t>Right-click sul test e fate “Run StringCalculatorTest” (oppure create una configurazione). </a:t>
            </a:r>
            <a:endParaRPr i="1" sz="2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3" name="Google Shape;753;p88"/>
          <p:cNvSpPr/>
          <p:nvPr/>
        </p:nvSpPr>
        <p:spPr>
          <a:xfrm>
            <a:off x="157733" y="566928"/>
            <a:ext cx="8815388" cy="6668"/>
          </a:xfrm>
          <a:custGeom>
            <a:rect b="b" l="l" r="r" t="t"/>
            <a:pathLst>
              <a:path extrusionOk="0" h="8890" w="11753850">
                <a:moveTo>
                  <a:pt x="0" y="8762"/>
                </a:moveTo>
                <a:lnTo>
                  <a:pt x="11753850" y="0"/>
                </a:lnTo>
              </a:path>
            </a:pathLst>
          </a:custGeom>
          <a:noFill/>
          <a:ln cap="flat" cmpd="sng" w="9525">
            <a:solidFill>
              <a:srgbClr val="A4A4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9"/>
          <p:cNvSpPr txBox="1"/>
          <p:nvPr>
            <p:ph type="title"/>
          </p:nvPr>
        </p:nvSpPr>
        <p:spPr>
          <a:xfrm>
            <a:off x="217697" y="243325"/>
            <a:ext cx="5236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Struttura base di un test case JUNIT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9" name="Google Shape;759;p89"/>
          <p:cNvSpPr txBox="1"/>
          <p:nvPr/>
        </p:nvSpPr>
        <p:spPr>
          <a:xfrm>
            <a:off x="1030797" y="867350"/>
            <a:ext cx="7858800" cy="3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noAutofit/>
          </a:bodyPr>
          <a:lstStyle/>
          <a:p>
            <a:pPr indent="0" lvl="0" marL="1778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@Test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    public void nomeDelTest() {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    	-&gt; SETUP DELLE VARIABILI (A…)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279400" lvl="0" marL="6350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–&gt; INVOCAZIONE DEL METODO/FUNZIONE (A…)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279400" lvl="0" marL="1778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 	-&gt;  UNA O PIU’ ISTRUZIONI DI CONTROLLO (A…)       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0" name="Google Shape;760;p89"/>
          <p:cNvSpPr/>
          <p:nvPr/>
        </p:nvSpPr>
        <p:spPr>
          <a:xfrm>
            <a:off x="157733" y="566928"/>
            <a:ext cx="8815388" cy="6668"/>
          </a:xfrm>
          <a:custGeom>
            <a:rect b="b" l="l" r="r" t="t"/>
            <a:pathLst>
              <a:path extrusionOk="0" h="8890" w="11753850">
                <a:moveTo>
                  <a:pt x="0" y="8762"/>
                </a:moveTo>
                <a:lnTo>
                  <a:pt x="11753850" y="0"/>
                </a:lnTo>
              </a:path>
            </a:pathLst>
          </a:custGeom>
          <a:noFill/>
          <a:ln cap="flat" cmpd="sng" w="9525">
            <a:solidFill>
              <a:srgbClr val="A4A4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0"/>
          <p:cNvSpPr txBox="1"/>
          <p:nvPr>
            <p:ph type="title"/>
          </p:nvPr>
        </p:nvSpPr>
        <p:spPr>
          <a:xfrm>
            <a:off x="217700" y="243325"/>
            <a:ext cx="6065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Un test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6" name="Google Shape;766;p90"/>
          <p:cNvSpPr txBox="1"/>
          <p:nvPr/>
        </p:nvSpPr>
        <p:spPr>
          <a:xfrm>
            <a:off x="1030805" y="867350"/>
            <a:ext cx="7374900" cy="3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noAutofit/>
          </a:bodyPr>
          <a:lstStyle/>
          <a:p>
            <a:pPr indent="0" lvl="0" marL="1778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@Test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	  @DisplayName("Should be false") //OPTIONAL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    public void testToString() { //Cambiare con il nome dellc classe che avete creato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        String tester = new MiaClasse().toString();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        // assert statements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        assertEquals(true, tester.equals(“Oggetto”), "Deve restituire la parola Oggetto");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778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Trebuchet MS"/>
                <a:ea typeface="Trebuchet MS"/>
                <a:cs typeface="Trebuchet MS"/>
                <a:sym typeface="Trebuchet MS"/>
              </a:rPr>
              <a:t>Potrebbe essere necessario importare i singoli metodi di assert (AssertEquals, AssertTrue, AssertThat ecc) Esistono vari “stili” di test - quello che seGue è lo stile Hamcrest.</a:t>
            </a:r>
            <a:endParaRPr i="1"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778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@Test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public void shouldBeFalse() {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        assertThat(false, is(false));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7800" marR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7" name="Google Shape;767;p90"/>
          <p:cNvSpPr/>
          <p:nvPr/>
        </p:nvSpPr>
        <p:spPr>
          <a:xfrm>
            <a:off x="157733" y="566928"/>
            <a:ext cx="8815388" cy="6668"/>
          </a:xfrm>
          <a:custGeom>
            <a:rect b="b" l="l" r="r" t="t"/>
            <a:pathLst>
              <a:path extrusionOk="0" h="8890" w="11753850">
                <a:moveTo>
                  <a:pt x="0" y="8762"/>
                </a:moveTo>
                <a:lnTo>
                  <a:pt x="11753850" y="0"/>
                </a:lnTo>
              </a:path>
            </a:pathLst>
          </a:custGeom>
          <a:noFill/>
          <a:ln cap="flat" cmpd="sng" w="9525">
            <a:solidFill>
              <a:srgbClr val="A4A4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883" y="0"/>
            <a:ext cx="441926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91"/>
          <p:cNvSpPr txBox="1"/>
          <p:nvPr>
            <p:ph idx="1" type="body"/>
          </p:nvPr>
        </p:nvSpPr>
        <p:spPr>
          <a:xfrm>
            <a:off x="231975" y="2161800"/>
            <a:ext cx="3498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200"/>
              <a:t>Ciclo RGR esteso</a:t>
            </a:r>
            <a:endParaRPr b="1" sz="32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200"/>
              <a:t>(reminder)</a:t>
            </a:r>
            <a:endParaRPr b="1" sz="3200"/>
          </a:p>
        </p:txBody>
      </p:sp>
      <p:sp>
        <p:nvSpPr>
          <p:cNvPr id="774" name="Google Shape;774;p9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92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Primo test (RED)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0" name="Google Shape;780;p92"/>
          <p:cNvSpPr txBox="1"/>
          <p:nvPr/>
        </p:nvSpPr>
        <p:spPr>
          <a:xfrm>
            <a:off x="1030800" y="867350"/>
            <a:ext cx="7746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noAutofit/>
          </a:bodyPr>
          <a:lstStyle/>
          <a:p>
            <a:pPr indent="0" lvl="0" marL="0" marR="685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1" name="Google Shape;781;p92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Scrivere prima il metodo che avete intenzione di sviluppare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Scrivere il test in modo che richiami il metodo in modo sintatticamente corretto corretto ( es: int calcola(String s))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Deve essere un test semplice ed elementare (Happy Path). Esempio: fornendo una stringa vuota, bisogna ottenere 0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»"/>
            </a:pPr>
            <a:r>
              <a:rPr lang="en"/>
              <a:t>Scrivetelo e mostratemi il codice e che genera un Rosso</a:t>
            </a:r>
            <a:endParaRPr/>
          </a:p>
        </p:txBody>
      </p:sp>
      <p:sp>
        <p:nvSpPr>
          <p:cNvPr id="782" name="Google Shape;782;p92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3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Primo test (GREEN)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8" name="Google Shape;788;p93"/>
          <p:cNvSpPr txBox="1"/>
          <p:nvPr/>
        </p:nvSpPr>
        <p:spPr>
          <a:xfrm>
            <a:off x="1030800" y="867350"/>
            <a:ext cx="73749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noAutofit/>
          </a:bodyPr>
          <a:lstStyle/>
          <a:p>
            <a:pPr indent="0" lvl="0" marL="355600" marR="685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9" name="Google Shape;789;p93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Il test che produce il maggior valore con il minimo sforzo è il calcolo di un singolo valore; meglio, una </a:t>
            </a:r>
            <a:r>
              <a:rPr b="1" lang="en"/>
              <a:t>classe</a:t>
            </a:r>
            <a:r>
              <a:rPr lang="en"/>
              <a:t> di valori (evitare il microtest)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Sviluppate il codice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Deve essere verde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9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94"/>
          <p:cNvSpPr txBox="1"/>
          <p:nvPr>
            <p:ph idx="1" type="body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SCAMBIATE I RUOLI!</a:t>
            </a:r>
            <a:endParaRPr sz="36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94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5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Secondo test (RED)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2" name="Google Shape;802;p95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Il metodo deve essere modificato.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Scrivere un test che ESTENDA le funzionalità del metodo; le funzionalità precedenti devono essere mantenute.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me the (RED) code.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95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96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Secondo test (GREEN)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9" name="Google Shape;809;p96"/>
          <p:cNvSpPr txBox="1"/>
          <p:nvPr/>
        </p:nvSpPr>
        <p:spPr>
          <a:xfrm>
            <a:off x="1030800" y="867350"/>
            <a:ext cx="73749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noAutofit/>
          </a:bodyPr>
          <a:lstStyle/>
          <a:p>
            <a:pPr indent="0" lvl="0" marL="355600" marR="685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0" name="Google Shape;810;p96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Presumibilmente, test di due o più valori, stringa separata da un carattere di qualche tipo. Oppure semplicissimo: fornendo “1” il metodo deve restituire 1.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Sviluppate il codice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Deve essere verde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96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Troppo personale?</a:t>
            </a:r>
            <a:endParaRPr/>
          </a:p>
        </p:txBody>
      </p:sp>
      <p:sp>
        <p:nvSpPr>
          <p:cNvPr id="260" name="Google Shape;260;p25"/>
          <p:cNvSpPr txBox="1"/>
          <p:nvPr>
            <p:ph idx="1" type="body"/>
          </p:nvPr>
        </p:nvSpPr>
        <p:spPr>
          <a:xfrm>
            <a:off x="471900" y="1919075"/>
            <a:ext cx="2328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3"/>
              </a:rPr>
              <a:t>Silicon Valley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Stagione 3 ep.6</a:t>
            </a:r>
            <a:endParaRPr sz="24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261" name="Google Shape;2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300" y="1919075"/>
            <a:ext cx="6038399" cy="3182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97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Refactoring time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7" name="Google Shape;817;p97"/>
          <p:cNvSpPr txBox="1"/>
          <p:nvPr/>
        </p:nvSpPr>
        <p:spPr>
          <a:xfrm>
            <a:off x="1030800" y="897275"/>
            <a:ext cx="73749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noAutofit/>
          </a:bodyPr>
          <a:lstStyle/>
          <a:p>
            <a:pPr indent="0" lvl="0" marL="355600" marR="685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8" name="Google Shape;818;p97"/>
          <p:cNvSpPr/>
          <p:nvPr/>
        </p:nvSpPr>
        <p:spPr>
          <a:xfrm>
            <a:off x="157733" y="566928"/>
            <a:ext cx="8815388" cy="6668"/>
          </a:xfrm>
          <a:custGeom>
            <a:rect b="b" l="l" r="r" t="t"/>
            <a:pathLst>
              <a:path extrusionOk="0" h="8890" w="11753850">
                <a:moveTo>
                  <a:pt x="0" y="8762"/>
                </a:moveTo>
                <a:lnTo>
                  <a:pt x="11753850" y="0"/>
                </a:lnTo>
              </a:path>
            </a:pathLst>
          </a:custGeom>
          <a:noFill/>
          <a:ln cap="flat" cmpd="sng" w="9525">
            <a:solidFill>
              <a:srgbClr val="A4A4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19" name="Google Shape;819;p97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Migliorate il codice…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Generalizzate (n numeri?)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Togliere rigidità (hardcoded values?)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Commenti (Javadoc?)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 test DEVONO RIMANERE VERDI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97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98"/>
          <p:cNvSpPr txBox="1"/>
          <p:nvPr>
            <p:ph idx="1" type="body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SCAMBIATE I RUOLI!</a:t>
            </a:r>
            <a:endParaRPr sz="36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98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99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Terzo test (RED)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2" name="Google Shape;832;p99"/>
          <p:cNvSpPr txBox="1"/>
          <p:nvPr/>
        </p:nvSpPr>
        <p:spPr>
          <a:xfrm>
            <a:off x="1030800" y="867350"/>
            <a:ext cx="77460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noAutofit/>
          </a:bodyPr>
          <a:lstStyle/>
          <a:p>
            <a:pPr indent="0" lvl="0" marL="0" marR="685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3" name="Google Shape;833;p99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Fornite robustezza al vostro codice! Gestite errori del programmatore e/o dell’utente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null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Empty string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me the code(s)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99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00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Riferimenti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0" name="Google Shape;840;p100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25">
            <a:noAutofit/>
          </a:bodyPr>
          <a:lstStyle/>
          <a:p>
            <a:pPr indent="-171450" lvl="0" marL="215900" marR="546100" rtl="0" algn="l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Martin Fowler et al. (1999), </a:t>
            </a:r>
            <a:r>
              <a:rPr lang="en" sz="1100"/>
              <a:t>Refactoring: Improving the Design of  Existing Code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, Addison-Wesley</a:t>
            </a:r>
            <a:endParaRPr sz="1100"/>
          </a:p>
          <a:p>
            <a:pPr indent="-171450" lvl="0" marL="215900" marR="215900" rtl="0" algn="l">
              <a:lnSpc>
                <a:spcPct val="107857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Robert C. Martin (2008), </a:t>
            </a:r>
            <a:r>
              <a:rPr lang="en" sz="1100"/>
              <a:t>Clean Code: A Handbook of Agile Software  Craftsmanship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, Prentice Hall</a:t>
            </a:r>
            <a:endParaRPr sz="1100"/>
          </a:p>
          <a:p>
            <a:pPr indent="-171450" lvl="0" marL="215900" marR="0" rtl="0" algn="l">
              <a:lnSpc>
                <a:spcPct val="107857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Kent Beck (2000), </a:t>
            </a:r>
            <a:r>
              <a:rPr lang="en" sz="1100"/>
              <a:t>Extreme Programming Explained: Embrace Change,  2nd Edition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, Addison-Wesley</a:t>
            </a:r>
            <a:endParaRPr sz="1100"/>
          </a:p>
        </p:txBody>
      </p:sp>
      <p:sp>
        <p:nvSpPr>
          <p:cNvPr id="841" name="Google Shape;841;p100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01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</a:rPr>
              <a:t>Possibili soluzioni (non-static)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7" name="Google Shape;847;p101"/>
          <p:cNvSpPr/>
          <p:nvPr/>
        </p:nvSpPr>
        <p:spPr>
          <a:xfrm>
            <a:off x="157733" y="566928"/>
            <a:ext cx="8815388" cy="6668"/>
          </a:xfrm>
          <a:custGeom>
            <a:rect b="b" l="l" r="r" t="t"/>
            <a:pathLst>
              <a:path extrusionOk="0" h="8890" w="11753850">
                <a:moveTo>
                  <a:pt x="0" y="8762"/>
                </a:moveTo>
                <a:lnTo>
                  <a:pt x="11753850" y="0"/>
                </a:lnTo>
              </a:path>
            </a:pathLst>
          </a:custGeom>
          <a:noFill/>
          <a:ln cap="flat" cmpd="sng" w="9525">
            <a:solidFill>
              <a:srgbClr val="A4A4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48" name="Google Shape;848;p101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@Test</a:t>
            </a:r>
            <a:endParaRPr b="1" sz="13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public void parseOneNumber() {</a:t>
            </a:r>
            <a:endParaRPr b="1" sz="13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StringCalculator calculator = new StringCalculator();</a:t>
            </a:r>
            <a:endParaRPr b="1" sz="13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int result = calculator.calcola("1");</a:t>
            </a:r>
            <a:endParaRPr b="1" sz="13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assertEquals(result, 1);}</a:t>
            </a:r>
            <a:endParaRPr b="1" sz="13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@Test</a:t>
            </a:r>
            <a:endParaRPr b="1" sz="13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public void parseTwoNumbers() {</a:t>
            </a:r>
            <a:endParaRPr b="1" sz="13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StringCalculator calculator = new StringCalculator();</a:t>
            </a:r>
            <a:endParaRPr b="1" sz="13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int result = calculator.calcola("1,2");</a:t>
            </a:r>
            <a:endParaRPr b="1" sz="13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assertEquals(result, 3);}</a:t>
            </a:r>
            <a:endParaRPr b="1" sz="13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849" name="Google Shape;849;p10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2"/>
          <p:cNvSpPr txBox="1"/>
          <p:nvPr>
            <p:ph idx="4294967295" type="ctrTitle"/>
          </p:nvPr>
        </p:nvSpPr>
        <p:spPr>
          <a:xfrm>
            <a:off x="685800" y="2093550"/>
            <a:ext cx="4924200" cy="7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GRAZIE</a:t>
            </a:r>
            <a:r>
              <a:rPr lang="en" sz="6000">
                <a:solidFill>
                  <a:schemeClr val="accent4"/>
                </a:solidFill>
              </a:rPr>
              <a:t>!</a:t>
            </a:r>
            <a:endParaRPr sz="6000">
              <a:solidFill>
                <a:schemeClr val="accent4"/>
              </a:solidFill>
            </a:endParaRPr>
          </a:p>
        </p:txBody>
      </p:sp>
      <p:sp>
        <p:nvSpPr>
          <p:cNvPr id="855" name="Google Shape;855;p102"/>
          <p:cNvSpPr txBox="1"/>
          <p:nvPr>
            <p:ph idx="4294967295" type="subTitle"/>
          </p:nvPr>
        </p:nvSpPr>
        <p:spPr>
          <a:xfrm>
            <a:off x="685800" y="2608685"/>
            <a:ext cx="4924200" cy="19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102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03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862" name="Google Shape;862;p103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Ringraziamenti a </a:t>
            </a:r>
            <a:r>
              <a:rPr lang="en" sz="2200"/>
              <a:t>: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81D1EC"/>
              </a:buClr>
              <a:buSzPts val="2200"/>
              <a:buChar char="»"/>
            </a:pPr>
            <a:r>
              <a:rPr lang="en" sz="2200"/>
              <a:t>Presentation template by </a:t>
            </a:r>
            <a:r>
              <a:rPr lang="en" sz="2200" u="sng">
                <a:hlinkClick r:id="rId3"/>
              </a:rPr>
              <a:t>SlidesCarnival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2200"/>
              <a:buChar char="»"/>
            </a:pPr>
            <a:r>
              <a:rPr lang="en" sz="2200"/>
              <a:t>Photographs by </a:t>
            </a:r>
            <a:r>
              <a:rPr lang="en" sz="2200" u="sng">
                <a:hlinkClick r:id="rId4"/>
              </a:rPr>
              <a:t>Unsplash</a:t>
            </a:r>
            <a:endParaRPr b="1" i="1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2200"/>
              <a:buChar char="»"/>
            </a:pPr>
            <a:r>
              <a:rPr b="1" i="1" lang="en" sz="2200" u="sng">
                <a:solidFill>
                  <a:schemeClr val="hlink"/>
                </a:solidFill>
                <a:hlinkClick r:id="rId5"/>
              </a:rPr>
              <a:t>marco.fracassi@trovaprezzi.it</a:t>
            </a:r>
            <a:r>
              <a:rPr b="1" i="1" lang="en" sz="2200"/>
              <a:t> &amp; </a:t>
            </a:r>
            <a:r>
              <a:rPr b="1" i="1" lang="en" sz="2200" u="sng">
                <a:solidFill>
                  <a:schemeClr val="hlink"/>
                </a:solidFill>
                <a:hlinkClick r:id="rId6"/>
              </a:rPr>
              <a:t>roberto.grandi@trovaprezzi.it</a:t>
            </a:r>
            <a:r>
              <a:rPr b="1" i="1" lang="en" sz="2200"/>
              <a:t> </a:t>
            </a:r>
            <a:endParaRPr b="1" i="1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2200"/>
              <a:buChar char="»"/>
            </a:pPr>
            <a:r>
              <a:t/>
            </a:r>
            <a:endParaRPr b="1" i="1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1D1EC"/>
              </a:buClr>
              <a:buSzPts val="2200"/>
              <a:buChar char="»"/>
            </a:pPr>
            <a:r>
              <a:rPr b="1" i="1" lang="en" sz="2200"/>
              <a:t>Questo documento è distribuito con</a:t>
            </a:r>
            <a:br>
              <a:rPr b="1" i="1" lang="en" sz="2200"/>
            </a:br>
            <a:r>
              <a:rPr b="1" i="1" lang="en" sz="2200" u="sng">
                <a:hlinkClick r:id="rId7"/>
              </a:rPr>
              <a:t>licenza CreativeCommon BY-SA 3.0 </a:t>
            </a:r>
            <a:endParaRPr b="1" i="1" sz="2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863" name="Google Shape;863;p10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200">
                <a:solidFill>
                  <a:schemeClr val="accent1"/>
                </a:solidFill>
              </a:rPr>
              <a:t>2</a:t>
            </a:r>
            <a:r>
              <a:rPr b="0" lang="en" sz="7200">
                <a:solidFill>
                  <a:schemeClr val="accent1"/>
                </a:solidFill>
              </a:rPr>
              <a:t>.</a:t>
            </a:r>
            <a:endParaRPr b="0" sz="7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267" name="Google Shape;267;p26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6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lsey template">
  <a:themeElements>
    <a:clrScheme name="Custom 347">
      <a:dk1>
        <a:srgbClr val="252729"/>
      </a:dk1>
      <a:lt1>
        <a:srgbClr val="FFFFFF"/>
      </a:lt1>
      <a:dk2>
        <a:srgbClr val="607896"/>
      </a:dk2>
      <a:lt2>
        <a:srgbClr val="E8EDF1"/>
      </a:lt2>
      <a:accent1>
        <a:srgbClr val="3796BF"/>
      </a:accent1>
      <a:accent2>
        <a:srgbClr val="4BB5D9"/>
      </a:accent2>
      <a:accent3>
        <a:srgbClr val="81D1EC"/>
      </a:accent3>
      <a:accent4>
        <a:srgbClr val="FF9900"/>
      </a:accent4>
      <a:accent5>
        <a:srgbClr val="FFCB50"/>
      </a:accent5>
      <a:accent6>
        <a:srgbClr val="A9C747"/>
      </a:accent6>
      <a:hlink>
        <a:srgbClr val="4D77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